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52"/>
  </p:notesMasterIdLst>
  <p:sldIdLst>
    <p:sldId id="256" r:id="rId2"/>
    <p:sldId id="257" r:id="rId3"/>
    <p:sldId id="259" r:id="rId4"/>
    <p:sldId id="263" r:id="rId5"/>
    <p:sldId id="264" r:id="rId6"/>
    <p:sldId id="265" r:id="rId7"/>
    <p:sldId id="266" r:id="rId8"/>
    <p:sldId id="260" r:id="rId9"/>
    <p:sldId id="320" r:id="rId10"/>
    <p:sldId id="261" r:id="rId11"/>
    <p:sldId id="348" r:id="rId12"/>
    <p:sldId id="267" r:id="rId13"/>
    <p:sldId id="268" r:id="rId14"/>
    <p:sldId id="269" r:id="rId15"/>
    <p:sldId id="270" r:id="rId16"/>
    <p:sldId id="271" r:id="rId17"/>
    <p:sldId id="272" r:id="rId18"/>
    <p:sldId id="273" r:id="rId19"/>
    <p:sldId id="274" r:id="rId20"/>
    <p:sldId id="275" r:id="rId21"/>
    <p:sldId id="319" r:id="rId22"/>
    <p:sldId id="277" r:id="rId23"/>
    <p:sldId id="278" r:id="rId24"/>
    <p:sldId id="279" r:id="rId25"/>
    <p:sldId id="280" r:id="rId26"/>
    <p:sldId id="281" r:id="rId27"/>
    <p:sldId id="282" r:id="rId28"/>
    <p:sldId id="283" r:id="rId29"/>
    <p:sldId id="284" r:id="rId30"/>
    <p:sldId id="285" r:id="rId31"/>
    <p:sldId id="286" r:id="rId32"/>
    <p:sldId id="345" r:id="rId33"/>
    <p:sldId id="346" r:id="rId34"/>
    <p:sldId id="287" r:id="rId35"/>
    <p:sldId id="336" r:id="rId36"/>
    <p:sldId id="288" r:id="rId37"/>
    <p:sldId id="289" r:id="rId38"/>
    <p:sldId id="290" r:id="rId39"/>
    <p:sldId id="291" r:id="rId40"/>
    <p:sldId id="292" r:id="rId41"/>
    <p:sldId id="337" r:id="rId42"/>
    <p:sldId id="338" r:id="rId43"/>
    <p:sldId id="339" r:id="rId44"/>
    <p:sldId id="340" r:id="rId45"/>
    <p:sldId id="344" r:id="rId46"/>
    <p:sldId id="341" r:id="rId47"/>
    <p:sldId id="342" r:id="rId48"/>
    <p:sldId id="343" r:id="rId49"/>
    <p:sldId id="350" r:id="rId50"/>
    <p:sldId id="335" r:id="rId5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00B0F0"/>
    <a:srgbClr val="FFCCFF"/>
    <a:srgbClr val="FAB0FC"/>
    <a:srgbClr val="FFFF00"/>
    <a:srgbClr val="F84E72"/>
    <a:srgbClr val="CCFF99"/>
    <a:srgbClr val="99FF66"/>
    <a:srgbClr val="CCFF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BCDEDA18-76CD-430F-8F58-ECBFA76517B4}">
  <a:tblStyle styleId="{BCDEDA18-76CD-430F-8F58-ECBFA76517B4}" styleName="Table_0">
    <a:wholeTbl>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0" autoAdjust="0"/>
    <p:restoredTop sz="97838" autoAdjust="0"/>
  </p:normalViewPr>
  <p:slideViewPr>
    <p:cSldViewPr>
      <p:cViewPr>
        <p:scale>
          <a:sx n="150" d="100"/>
          <a:sy n="150" d="100"/>
        </p:scale>
        <p:origin x="-448" y="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4102900558"/>
      </p:ext>
    </p:extLst>
  </p:cSld>
  <p:clrMap bg1="lt1" tx1="dk1" bg2="dk2" tx2="lt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marketing.itmedia.co.jp/mm/articles/1212/12/news047.html"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 Id="rId3" Type="http://schemas.openxmlformats.org/officeDocument/2006/relationships/hyperlink" Target="http://research.repo.jp/business-social/"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2" name="Shape 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9" name="Shape 1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07" name="Shape 20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lnSpc>
                <a:spcPct val="200000"/>
              </a:lnSpc>
              <a:spcBef>
                <a:spcPts val="0"/>
              </a:spcBef>
              <a:spcAft>
                <a:spcPts val="1600"/>
              </a:spcAft>
              <a:buClr>
                <a:schemeClr val="dk1"/>
              </a:buClr>
              <a:buSzPct val="61111"/>
              <a:buFont typeface="Arial"/>
              <a:buNone/>
            </a:pPr>
            <a:r>
              <a:rPr lang="ja" sz="1800" dirty="0">
                <a:solidFill>
                  <a:srgbClr val="333333"/>
                </a:solidFill>
              </a:rPr>
              <a:t>キャンペーン・割引クーポン⇒５割が好印象</a:t>
            </a:r>
          </a:p>
          <a:p>
            <a:pPr lvl="0" rtl="0">
              <a:lnSpc>
                <a:spcPct val="200000"/>
              </a:lnSpc>
              <a:spcBef>
                <a:spcPts val="0"/>
              </a:spcBef>
              <a:spcAft>
                <a:spcPts val="1600"/>
              </a:spcAft>
              <a:buClr>
                <a:schemeClr val="dk1"/>
              </a:buClr>
              <a:buSzPct val="61111"/>
              <a:buFont typeface="Arial"/>
              <a:buNone/>
            </a:pPr>
            <a:r>
              <a:rPr lang="ja" sz="1800" dirty="0">
                <a:solidFill>
                  <a:srgbClr val="333333"/>
                </a:solidFill>
              </a:rPr>
              <a:t>商品・サービスの宣伝⇒３割が好印象</a:t>
            </a:r>
          </a:p>
          <a:p>
            <a:pPr lvl="0">
              <a:lnSpc>
                <a:spcPct val="200000"/>
              </a:lnSpc>
              <a:spcBef>
                <a:spcPts val="0"/>
              </a:spcBef>
              <a:spcAft>
                <a:spcPts val="1600"/>
              </a:spcAft>
              <a:buClr>
                <a:schemeClr val="dk1"/>
              </a:buClr>
              <a:buSzPct val="61111"/>
              <a:buFont typeface="Arial"/>
              <a:buNone/>
            </a:pPr>
            <a:r>
              <a:rPr lang="ja" sz="1800" dirty="0">
                <a:solidFill>
                  <a:srgbClr val="333333"/>
                </a:solidFill>
              </a:rPr>
              <a:t>アクティブサポート⇒５割が好印象</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27" name="Shape 2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ja"/>
              <a:t>アクティブサポートの名付け親河本氏の定義</a:t>
            </a:r>
          </a:p>
          <a:p>
            <a:pPr lvl="0" rtl="0">
              <a:spcBef>
                <a:spcPts val="0"/>
              </a:spcBef>
              <a:buNone/>
            </a:pPr>
            <a:r>
              <a:rPr lang="ja" u="sng">
                <a:solidFill>
                  <a:schemeClr val="hlink"/>
                </a:solidFill>
                <a:hlinkClick r:id="rId3"/>
              </a:rPr>
              <a:t>http://marketing.itmedia.co.jp/mm/articles/1212/12/news047.html</a:t>
            </a:r>
          </a:p>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53" name="Shape 2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76" name="Shape 2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96" name="Shape 2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Shape 3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09" name="Shape 3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22" name="Shape 3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61111"/>
              <a:buFont typeface="Arial"/>
              <a:buNone/>
            </a:pPr>
            <a:r>
              <a:rPr lang="ja" sz="1800">
                <a:solidFill>
                  <a:schemeClr val="dk1"/>
                </a:solidFill>
              </a:rPr>
              <a:t>リレーションシップマーケティングは</a:t>
            </a:r>
          </a:p>
          <a:p>
            <a:pPr lv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45" name="Shape 3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nSpc>
                <a:spcPct val="115000"/>
              </a:lnSpc>
              <a:spcBef>
                <a:spcPts val="0"/>
              </a:spcBef>
              <a:spcAft>
                <a:spcPts val="1600"/>
              </a:spcAft>
              <a:buClr>
                <a:schemeClr val="dk1"/>
              </a:buClr>
              <a:buSzPct val="61111"/>
              <a:buFont typeface="Arial"/>
              <a:buNone/>
            </a:pPr>
            <a:r>
              <a:rPr lang="ja" sz="1800">
                <a:solidFill>
                  <a:schemeClr val="dk1"/>
                </a:solidFill>
              </a:rPr>
              <a:t>いかにしたら関係を発展させられるかについて、また関係が発展するとどのような結果が得られるかについて把握しやすい。</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Shape 3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54" name="Shape 3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Shape 3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68" name="Shape 36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83" name="Shape 3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nSpc>
                <a:spcPct val="115000"/>
              </a:lnSpc>
              <a:spcBef>
                <a:spcPts val="0"/>
              </a:spcBef>
              <a:buClr>
                <a:schemeClr val="dk1"/>
              </a:buClr>
              <a:buSzPct val="61111"/>
              <a:buFont typeface="Arial"/>
              <a:buNone/>
            </a:pPr>
            <a:r>
              <a:rPr lang="ja" sz="1800">
                <a:solidFill>
                  <a:schemeClr val="dk1"/>
                </a:solidFill>
              </a:rPr>
              <a:t>接近的要素＝その関係から得られる魅力へ接近しようとして高まる</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Shape 4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06" name="Shape 4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ja" u="sng">
                <a:solidFill>
                  <a:schemeClr val="hlink"/>
                </a:solidFill>
                <a:hlinkClick r:id="rId3"/>
              </a:rPr>
              <a:t>http://research.repo.jp/business-social/</a:t>
            </a:r>
          </a:p>
          <a:p>
            <a:pPr lv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27" name="Shape 4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ja"/>
              <a:t>計算的コミットメントを築く状況にある人と、感情的コミットメントを築く状況にある人では欲しい情報も異なるはずだ。</a:t>
            </a:r>
          </a:p>
          <a:p>
            <a:pPr lvl="0">
              <a:spcBef>
                <a:spcPts val="0"/>
              </a:spcBef>
              <a:buNone/>
            </a:pPr>
            <a:r>
              <a:rPr lang="ja"/>
              <a:t>消費者の状況によって、求める情報が異なる例として、他に感情状態の研究があります。</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Shape 4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44" name="Shape 4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Shape 4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57" name="Shape 4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Shape 4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76" name="Shape 4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2" name="Shape 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rtl="0">
              <a:spcBef>
                <a:spcPts val="0"/>
              </a:spcBef>
              <a:buNone/>
            </a:pPr>
            <a:endParaRPr/>
          </a:p>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83" name="Shape 4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Shape 4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91" name="Shape 4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ja"/>
              <a:t>別紙参照</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Shape 5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01" name="Shape 50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Shape 5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17" name="Shape 5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ja"/>
              <a:t>別紙参照</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Shape 5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27" name="Shape 5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Shape 5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41" name="Shape 5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Shape 5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67" name="Shape 5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Shape 5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95" name="Shape 5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Shape 6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26" name="Shape 62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ja"/>
              <a:t>数が減ったのは欠損値があったためです。</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Shape 6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37" name="Shape 6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5" name="Shape 1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lnSpc>
                <a:spcPct val="162500"/>
              </a:lnSpc>
              <a:spcBef>
                <a:spcPts val="0"/>
              </a:spcBef>
              <a:spcAft>
                <a:spcPts val="1500"/>
              </a:spcAft>
              <a:buNone/>
            </a:pPr>
            <a:r>
              <a:rPr lang="ja" sz="1200">
                <a:solidFill>
                  <a:srgbClr val="333333"/>
                </a:solidFill>
                <a:latin typeface="Meiryo"/>
                <a:ea typeface="Meiryo"/>
                <a:cs typeface="Meiryo"/>
                <a:sym typeface="Meiryo"/>
              </a:rPr>
              <a:t>バナー広告クリック率は0.09%</a:t>
            </a:r>
          </a:p>
          <a:p>
            <a:pPr lvl="0" rtl="0">
              <a:lnSpc>
                <a:spcPct val="162500"/>
              </a:lnSpc>
              <a:spcBef>
                <a:spcPts val="0"/>
              </a:spcBef>
              <a:spcAft>
                <a:spcPts val="1500"/>
              </a:spcAft>
              <a:buNone/>
            </a:pPr>
            <a:r>
              <a:rPr lang="ja" sz="1200">
                <a:solidFill>
                  <a:srgbClr val="333333"/>
                </a:solidFill>
                <a:latin typeface="Meiryo"/>
                <a:ea typeface="Meiryo"/>
                <a:cs typeface="Meiryo"/>
                <a:sym typeface="Meiryo"/>
              </a:rPr>
              <a:t>ソーシャルメディア進化論（武田,2011）p20</a:t>
            </a:r>
          </a:p>
          <a:p>
            <a:pPr lvl="0" rtl="0">
              <a:lnSpc>
                <a:spcPct val="162500"/>
              </a:lnSpc>
              <a:spcBef>
                <a:spcPts val="0"/>
              </a:spcBef>
              <a:spcAft>
                <a:spcPts val="1500"/>
              </a:spcAft>
              <a:buClr>
                <a:schemeClr val="dk1"/>
              </a:buClr>
              <a:buSzPct val="91666"/>
              <a:buFont typeface="Arial"/>
              <a:buNone/>
            </a:pPr>
            <a:r>
              <a:rPr lang="ja" sz="1200">
                <a:solidFill>
                  <a:srgbClr val="333333"/>
                </a:solidFill>
                <a:latin typeface="Meiryo"/>
                <a:ea typeface="Meiryo"/>
                <a:cs typeface="Meiryo"/>
                <a:sym typeface="Meiryo"/>
              </a:rPr>
              <a:t>従来、ソーシャルメディアのマーケティング活用においては、自社のTwitterアカウントやFacebookページなどを通じて何らかの情報発信を行い、それを起点に生活者とのコミュニケーションを行って、情報の拡散を狙うものが中心となっていた。生活者からの問い合わせ受け付けに活用するケースも見られたが、これについてはコンタクトセンターの対応チャネルが増えただけという見方もできるだろう。</a:t>
            </a:r>
          </a:p>
          <a:p>
            <a:pPr lvl="0" rtl="0">
              <a:lnSpc>
                <a:spcPct val="162500"/>
              </a:lnSpc>
              <a:spcBef>
                <a:spcPts val="0"/>
              </a:spcBef>
              <a:spcAft>
                <a:spcPts val="1500"/>
              </a:spcAft>
              <a:buClr>
                <a:schemeClr val="dk1"/>
              </a:buClr>
              <a:buSzPct val="91666"/>
              <a:buFont typeface="Arial"/>
              <a:buNone/>
            </a:pPr>
            <a:r>
              <a:rPr lang="ja" sz="1200">
                <a:solidFill>
                  <a:srgbClr val="333333"/>
                </a:solidFill>
                <a:latin typeface="Meiryo"/>
                <a:ea typeface="Meiryo"/>
                <a:cs typeface="Meiryo"/>
                <a:sym typeface="Meiryo"/>
              </a:rPr>
              <a:t>　一方、アクティブサポートは、生活者の発信が起点であり、しかも誰に向けたとも言えない“つぶやき”を探して、これに対応する取り組みである。ソーシャルメディアが企業、生活者といった属性の違いにとらわれないフラットなコミュニケーションの“場”であることを考えると、企業と生活者のコミュニケーションのあり方として、むしろあるべき姿に近いと言えるかもしれない</a:t>
            </a:r>
          </a:p>
          <a:p>
            <a:pPr lvl="0">
              <a:spcBef>
                <a:spcPts val="0"/>
              </a:spcBef>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Shape 6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65" name="Shape 66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Shape 6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72" name="Shape 6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Shape 6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79" name="Shape 6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61111"/>
              <a:buFont typeface="Arial"/>
              <a:buNone/>
            </a:pPr>
            <a:r>
              <a:rPr lang="ja" sz="1800">
                <a:solidFill>
                  <a:schemeClr val="dk2"/>
                </a:solidFill>
              </a:rPr>
              <a:t>・</a:t>
            </a:r>
            <a:r>
              <a:rPr lang="ja" sz="1800">
                <a:solidFill>
                  <a:schemeClr val="dk1"/>
                </a:solidFill>
              </a:rPr>
              <a:t>コミットメントには、「ある交換当事者が相手との継続中の関係について、それを維持するための最大限の努力が正当化されるほど重要であると信じていること」（Morgan and Hunt 1994）という意味があり、 関係の重要性についてアクティブサポートでそこまで感じるには無理があった</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Shape 7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48" name="Shape 7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6" name="Shape 1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ja"/>
              <a:t>＜回答母数＞</a:t>
            </a:r>
          </a:p>
          <a:p>
            <a:pPr lvl="0">
              <a:spcBef>
                <a:spcPts val="0"/>
              </a:spcBef>
              <a:buNone/>
            </a:pPr>
            <a:r>
              <a:rPr lang="ja"/>
              <a:t>Facebook・Twitter両方のアカウントを持っている消費者300人 と企業のSNS担当者100人を対象にした広告出版社の宣伝会議調べ</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4" name="Shape 17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7" name="Shape 18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US" altLang="ja-JP" dirty="0" smtClean="0"/>
              <a:t>Facebook</a:t>
            </a:r>
            <a:r>
              <a:rPr lang="ja-JP" altLang="en-US" dirty="0" smtClean="0"/>
              <a:t>の方が活用率高いのに、どうして</a:t>
            </a:r>
            <a:r>
              <a:rPr lang="en-US" altLang="ja-JP" dirty="0" smtClean="0"/>
              <a:t>Twitter</a:t>
            </a:r>
            <a:r>
              <a:rPr lang="ja-JP" altLang="en-US" dirty="0" smtClean="0"/>
              <a:t>に注目するのか</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ja" sz="1050">
                <a:solidFill>
                  <a:schemeClr val="dk1"/>
                </a:solidFill>
                <a:highlight>
                  <a:srgbClr val="FFFFFF"/>
                </a:highlight>
              </a:rPr>
              <a:t>日経BP社がマクロミルと行った「主要ソーシャルメディアの利用動向調査」によると、ここしばらく落ち込んでいたアカウント開設率も増加、また半年間の利用頻度についても増加傾向にあります</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599" cy="2052599"/>
          </a:xfrm>
          <a:prstGeom prst="rect">
            <a:avLst/>
          </a:prstGeom>
        </p:spPr>
        <p:txBody>
          <a:bodyPr lIns="91425" tIns="91425" rIns="91425" bIns="91425" anchor="b" anchorCtr="0"/>
          <a:lstStyle>
            <a:lvl1pPr lvl="0" algn="ctr" rtl="0">
              <a:spcBef>
                <a:spcPts val="0"/>
              </a:spcBef>
              <a:buSzPct val="100000"/>
              <a:defRPr sz="5200"/>
            </a:lvl1pPr>
            <a:lvl2pPr lvl="1" algn="ctr" rtl="0">
              <a:spcBef>
                <a:spcPts val="0"/>
              </a:spcBef>
              <a:buSzPct val="100000"/>
              <a:defRPr sz="5200"/>
            </a:lvl2pPr>
            <a:lvl3pPr lvl="2" algn="ctr" rtl="0">
              <a:spcBef>
                <a:spcPts val="0"/>
              </a:spcBef>
              <a:buSzPct val="100000"/>
              <a:defRPr sz="5200"/>
            </a:lvl3pPr>
            <a:lvl4pPr lvl="3" algn="ctr" rtl="0">
              <a:spcBef>
                <a:spcPts val="0"/>
              </a:spcBef>
              <a:buSzPct val="100000"/>
              <a:defRPr sz="5200"/>
            </a:lvl4pPr>
            <a:lvl5pPr lvl="4" algn="ctr" rtl="0">
              <a:spcBef>
                <a:spcPts val="0"/>
              </a:spcBef>
              <a:buSzPct val="100000"/>
              <a:defRPr sz="5200"/>
            </a:lvl5pPr>
            <a:lvl6pPr lvl="5" algn="ctr" rtl="0">
              <a:spcBef>
                <a:spcPts val="0"/>
              </a:spcBef>
              <a:buSzPct val="100000"/>
              <a:defRPr sz="5200"/>
            </a:lvl6pPr>
            <a:lvl7pPr lvl="6" algn="ctr" rtl="0">
              <a:spcBef>
                <a:spcPts val="0"/>
              </a:spcBef>
              <a:buSzPct val="100000"/>
              <a:defRPr sz="5200"/>
            </a:lvl7pPr>
            <a:lvl8pPr lvl="7" algn="ctr" rtl="0">
              <a:spcBef>
                <a:spcPts val="0"/>
              </a:spcBef>
              <a:buSzPct val="100000"/>
              <a:defRPr sz="5200"/>
            </a:lvl8pPr>
            <a:lvl9pPr lvl="8" algn="ctr" rtl="0">
              <a:spcBef>
                <a:spcPts val="0"/>
              </a:spcBef>
              <a:buSzPct val="100000"/>
              <a:defRPr sz="5200"/>
            </a:lvl9pPr>
          </a:lstStyle>
          <a:p>
            <a:endParaRPr/>
          </a:p>
        </p:txBody>
      </p:sp>
      <p:sp>
        <p:nvSpPr>
          <p:cNvPr id="11" name="Shape 11"/>
          <p:cNvSpPr txBox="1">
            <a:spLocks noGrp="1"/>
          </p:cNvSpPr>
          <p:nvPr>
            <p:ph type="subTitle" idx="1"/>
          </p:nvPr>
        </p:nvSpPr>
        <p:spPr>
          <a:xfrm>
            <a:off x="311700" y="2834125"/>
            <a:ext cx="8520599" cy="7926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800"/>
            </a:lvl1pPr>
            <a:lvl2pPr lvl="1" algn="ctr" rtl="0">
              <a:lnSpc>
                <a:spcPct val="100000"/>
              </a:lnSpc>
              <a:spcBef>
                <a:spcPts val="0"/>
              </a:spcBef>
              <a:spcAft>
                <a:spcPts val="0"/>
              </a:spcAft>
              <a:buSzPct val="100000"/>
              <a:buNone/>
              <a:defRPr sz="2800"/>
            </a:lvl2pPr>
            <a:lvl3pPr lvl="2" algn="ctr" rtl="0">
              <a:lnSpc>
                <a:spcPct val="100000"/>
              </a:lnSpc>
              <a:spcBef>
                <a:spcPts val="0"/>
              </a:spcBef>
              <a:spcAft>
                <a:spcPts val="0"/>
              </a:spcAft>
              <a:buSzPct val="100000"/>
              <a:buNone/>
              <a:defRPr sz="2800"/>
            </a:lvl3pPr>
            <a:lvl4pPr lvl="3" algn="ctr" rtl="0">
              <a:lnSpc>
                <a:spcPct val="100000"/>
              </a:lnSpc>
              <a:spcBef>
                <a:spcPts val="0"/>
              </a:spcBef>
              <a:spcAft>
                <a:spcPts val="0"/>
              </a:spcAft>
              <a:buSzPct val="100000"/>
              <a:buNone/>
              <a:defRPr sz="2800"/>
            </a:lvl4pPr>
            <a:lvl5pPr lvl="4" algn="ctr" rtl="0">
              <a:lnSpc>
                <a:spcPct val="100000"/>
              </a:lnSpc>
              <a:spcBef>
                <a:spcPts val="0"/>
              </a:spcBef>
              <a:spcAft>
                <a:spcPts val="0"/>
              </a:spcAft>
              <a:buSzPct val="100000"/>
              <a:buNone/>
              <a:defRPr sz="2800"/>
            </a:lvl5pPr>
            <a:lvl6pPr lvl="5" algn="ctr" rtl="0">
              <a:lnSpc>
                <a:spcPct val="100000"/>
              </a:lnSpc>
              <a:spcBef>
                <a:spcPts val="0"/>
              </a:spcBef>
              <a:spcAft>
                <a:spcPts val="0"/>
              </a:spcAft>
              <a:buSzPct val="100000"/>
              <a:buNone/>
              <a:defRPr sz="2800"/>
            </a:lvl6pPr>
            <a:lvl7pPr lvl="6" algn="ctr" rtl="0">
              <a:lnSpc>
                <a:spcPct val="100000"/>
              </a:lnSpc>
              <a:spcBef>
                <a:spcPts val="0"/>
              </a:spcBef>
              <a:spcAft>
                <a:spcPts val="0"/>
              </a:spcAft>
              <a:buSzPct val="100000"/>
              <a:buNone/>
              <a:defRPr sz="2800"/>
            </a:lvl7pPr>
            <a:lvl8pPr lvl="7" algn="ctr" rtl="0">
              <a:lnSpc>
                <a:spcPct val="100000"/>
              </a:lnSpc>
              <a:spcBef>
                <a:spcPts val="0"/>
              </a:spcBef>
              <a:spcAft>
                <a:spcPts val="0"/>
              </a:spcAft>
              <a:buSzPct val="100000"/>
              <a:buNone/>
              <a:defRPr sz="2800"/>
            </a:lvl8pPr>
            <a:lvl9pPr lvl="8" algn="ctr" rtl="0">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599" cy="1963500"/>
          </a:xfrm>
          <a:prstGeom prst="rect">
            <a:avLst/>
          </a:prstGeom>
        </p:spPr>
        <p:txBody>
          <a:bodyPr lIns="91425" tIns="91425" rIns="91425" bIns="91425" anchor="b" anchorCtr="0"/>
          <a:lstStyle>
            <a:lvl1pPr lvl="0" algn="ctr" rtl="0">
              <a:spcBef>
                <a:spcPts val="0"/>
              </a:spcBef>
              <a:buSzPct val="100000"/>
              <a:defRPr sz="12000"/>
            </a:lvl1pPr>
            <a:lvl2pPr lvl="1" algn="ctr" rtl="0">
              <a:spcBef>
                <a:spcPts val="0"/>
              </a:spcBef>
              <a:buSzPct val="100000"/>
              <a:defRPr sz="12000"/>
            </a:lvl2pPr>
            <a:lvl3pPr lvl="2" algn="ctr" rtl="0">
              <a:spcBef>
                <a:spcPts val="0"/>
              </a:spcBef>
              <a:buSzPct val="100000"/>
              <a:defRPr sz="12000"/>
            </a:lvl3pPr>
            <a:lvl4pPr lvl="3" algn="ctr" rtl="0">
              <a:spcBef>
                <a:spcPts val="0"/>
              </a:spcBef>
              <a:buSzPct val="100000"/>
              <a:defRPr sz="12000"/>
            </a:lvl4pPr>
            <a:lvl5pPr lvl="4" algn="ctr" rtl="0">
              <a:spcBef>
                <a:spcPts val="0"/>
              </a:spcBef>
              <a:buSzPct val="100000"/>
              <a:defRPr sz="12000"/>
            </a:lvl5pPr>
            <a:lvl6pPr lvl="5" algn="ctr" rtl="0">
              <a:spcBef>
                <a:spcPts val="0"/>
              </a:spcBef>
              <a:buSzPct val="100000"/>
              <a:defRPr sz="12000"/>
            </a:lvl6pPr>
            <a:lvl7pPr lvl="6" algn="ctr" rtl="0">
              <a:spcBef>
                <a:spcPts val="0"/>
              </a:spcBef>
              <a:buSzPct val="100000"/>
              <a:defRPr sz="12000"/>
            </a:lvl7pPr>
            <a:lvl8pPr lvl="7" algn="ctr" rtl="0">
              <a:spcBef>
                <a:spcPts val="0"/>
              </a:spcBef>
              <a:buSzPct val="100000"/>
              <a:defRPr sz="12000"/>
            </a:lvl8pPr>
            <a:lvl9pPr lvl="8" algn="ctr" rtl="0">
              <a:spcBef>
                <a:spcPts val="0"/>
              </a:spcBef>
              <a:buSzPct val="100000"/>
              <a:defRPr sz="12000"/>
            </a:lvl9pPr>
          </a:lstStyle>
          <a:p>
            <a:endParaRPr/>
          </a:p>
        </p:txBody>
      </p:sp>
      <p:sp>
        <p:nvSpPr>
          <p:cNvPr id="46" name="Shape 46"/>
          <p:cNvSpPr txBox="1">
            <a:spLocks noGrp="1"/>
          </p:cNvSpPr>
          <p:nvPr>
            <p:ph type="body" idx="1"/>
          </p:nvPr>
        </p:nvSpPr>
        <p:spPr>
          <a:xfrm>
            <a:off x="311700" y="3152225"/>
            <a:ext cx="8520599" cy="1300800"/>
          </a:xfrm>
          <a:prstGeom prst="rect">
            <a:avLst/>
          </a:prstGeom>
        </p:spPr>
        <p:txBody>
          <a:bodyPr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47" name="Shape 4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599" cy="841800"/>
          </a:xfrm>
          <a:prstGeom prst="rect">
            <a:avLst/>
          </a:prstGeom>
        </p:spPr>
        <p:txBody>
          <a:bodyPr lIns="91425" tIns="91425" rIns="91425" bIns="91425" anchor="ctr" anchorCtr="0"/>
          <a:lstStyle>
            <a:lvl1pPr lvl="0" algn="ctr" rtl="0">
              <a:spcBef>
                <a:spcPts val="0"/>
              </a:spcBef>
              <a:buSzPct val="100000"/>
              <a:defRPr sz="3600"/>
            </a:lvl1pPr>
            <a:lvl2pPr lvl="1" algn="ctr" rtl="0">
              <a:spcBef>
                <a:spcPts val="0"/>
              </a:spcBef>
              <a:buSzPct val="100000"/>
              <a:defRPr sz="3600"/>
            </a:lvl2pPr>
            <a:lvl3pPr lvl="2" algn="ctr" rtl="0">
              <a:spcBef>
                <a:spcPts val="0"/>
              </a:spcBef>
              <a:buSzPct val="100000"/>
              <a:defRPr sz="3600"/>
            </a:lvl3pPr>
            <a:lvl4pPr lvl="3" algn="ctr" rtl="0">
              <a:spcBef>
                <a:spcPts val="0"/>
              </a:spcBef>
              <a:buSzPct val="100000"/>
              <a:defRPr sz="3600"/>
            </a:lvl4pPr>
            <a:lvl5pPr lvl="4" algn="ctr" rtl="0">
              <a:spcBef>
                <a:spcPts val="0"/>
              </a:spcBef>
              <a:buSzPct val="100000"/>
              <a:defRPr sz="3600"/>
            </a:lvl5pPr>
            <a:lvl6pPr lvl="5" algn="ctr" rtl="0">
              <a:spcBef>
                <a:spcPts val="0"/>
              </a:spcBef>
              <a:buSzPct val="100000"/>
              <a:defRPr sz="3600"/>
            </a:lvl6pPr>
            <a:lvl7pPr lvl="6" algn="ctr" rtl="0">
              <a:spcBef>
                <a:spcPts val="0"/>
              </a:spcBef>
              <a:buSzPct val="100000"/>
              <a:defRPr sz="3600"/>
            </a:lvl7pPr>
            <a:lvl8pPr lvl="7" algn="ctr" rtl="0">
              <a:spcBef>
                <a:spcPts val="0"/>
              </a:spcBef>
              <a:buSzPct val="100000"/>
              <a:defRPr sz="3600"/>
            </a:lvl8pPr>
            <a:lvl9pPr lvl="8" algn="ctr" rtl="0">
              <a:spcBef>
                <a:spcPts val="0"/>
              </a:spcBef>
              <a:buSzPct val="100000"/>
              <a:defRPr sz="3600"/>
            </a:lvl9pPr>
          </a:lstStyle>
          <a:p>
            <a:endParaRPr/>
          </a:p>
        </p:txBody>
      </p:sp>
      <p:sp>
        <p:nvSpPr>
          <p:cNvPr id="15" name="Shape 1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 name="Shape 18"/>
          <p:cNvSpPr txBox="1">
            <a:spLocks noGrp="1"/>
          </p:cNvSpPr>
          <p:nvPr>
            <p:ph type="body" idx="1"/>
          </p:nvPr>
        </p:nvSpPr>
        <p:spPr>
          <a:xfrm>
            <a:off x="311700" y="1152475"/>
            <a:ext cx="8520599" cy="34164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9" name="Shape 1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2" name="Shape 22"/>
          <p:cNvSpPr txBox="1">
            <a:spLocks noGrp="1"/>
          </p:cNvSpPr>
          <p:nvPr>
            <p:ph type="body" idx="1"/>
          </p:nvPr>
        </p:nvSpPr>
        <p:spPr>
          <a:xfrm>
            <a:off x="311700" y="1152475"/>
            <a:ext cx="3999899" cy="34164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23" name="Shape 23"/>
          <p:cNvSpPr txBox="1">
            <a:spLocks noGrp="1"/>
          </p:cNvSpPr>
          <p:nvPr>
            <p:ph type="body" idx="2"/>
          </p:nvPr>
        </p:nvSpPr>
        <p:spPr>
          <a:xfrm>
            <a:off x="4832400" y="1152475"/>
            <a:ext cx="3999899" cy="34164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24" name="Shape 2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 name="Shape 2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7999" cy="755699"/>
          </a:xfrm>
          <a:prstGeom prst="rect">
            <a:avLst/>
          </a:prstGeom>
        </p:spPr>
        <p:txBody>
          <a:bodyPr lIns="91425" tIns="91425" rIns="91425" bIns="91425" anchor="b" anchorCtr="0"/>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a:endParaRPr/>
          </a:p>
        </p:txBody>
      </p:sp>
      <p:sp>
        <p:nvSpPr>
          <p:cNvPr id="30" name="Shape 30"/>
          <p:cNvSpPr txBox="1">
            <a:spLocks noGrp="1"/>
          </p:cNvSpPr>
          <p:nvPr>
            <p:ph type="body" idx="1"/>
          </p:nvPr>
        </p:nvSpPr>
        <p:spPr>
          <a:xfrm>
            <a:off x="311700" y="1389600"/>
            <a:ext cx="2807999" cy="3179400"/>
          </a:xfrm>
          <a:prstGeom prst="rect">
            <a:avLst/>
          </a:prstGeom>
        </p:spPr>
        <p:txBody>
          <a:bodyPr lIns="91425" tIns="91425" rIns="91425" bIns="91425" anchor="t" anchorCtr="0"/>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1" name="Shape 3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a:endParaRPr/>
          </a:p>
        </p:txBody>
      </p:sp>
      <p:sp>
        <p:nvSpPr>
          <p:cNvPr id="34" name="Shape 3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4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199" cy="1482300"/>
          </a:xfrm>
          <a:prstGeom prst="rect">
            <a:avLst/>
          </a:prstGeom>
        </p:spPr>
        <p:txBody>
          <a:bodyPr lIns="91425" tIns="91425" rIns="91425" bIns="91425" anchor="b" anchorCtr="0"/>
          <a:lstStyle>
            <a:lvl1pPr lvl="0" algn="ctr" rtl="0">
              <a:spcBef>
                <a:spcPts val="0"/>
              </a:spcBef>
              <a:buSzPct val="100000"/>
              <a:defRPr sz="4200"/>
            </a:lvl1pPr>
            <a:lvl2pPr lvl="1" algn="ctr" rtl="0">
              <a:spcBef>
                <a:spcPts val="0"/>
              </a:spcBef>
              <a:buSzPct val="100000"/>
              <a:defRPr sz="4200"/>
            </a:lvl2pPr>
            <a:lvl3pPr lvl="2" algn="ctr" rtl="0">
              <a:spcBef>
                <a:spcPts val="0"/>
              </a:spcBef>
              <a:buSzPct val="100000"/>
              <a:defRPr sz="4200"/>
            </a:lvl3pPr>
            <a:lvl4pPr lvl="3" algn="ctr" rtl="0">
              <a:spcBef>
                <a:spcPts val="0"/>
              </a:spcBef>
              <a:buSzPct val="100000"/>
              <a:defRPr sz="4200"/>
            </a:lvl4pPr>
            <a:lvl5pPr lvl="4" algn="ctr" rtl="0">
              <a:spcBef>
                <a:spcPts val="0"/>
              </a:spcBef>
              <a:buSzPct val="100000"/>
              <a:defRPr sz="4200"/>
            </a:lvl5pPr>
            <a:lvl6pPr lvl="5" algn="ctr" rtl="0">
              <a:spcBef>
                <a:spcPts val="0"/>
              </a:spcBef>
              <a:buSzPct val="100000"/>
              <a:defRPr sz="4200"/>
            </a:lvl6pPr>
            <a:lvl7pPr lvl="6" algn="ctr" rtl="0">
              <a:spcBef>
                <a:spcPts val="0"/>
              </a:spcBef>
              <a:buSzPct val="100000"/>
              <a:defRPr sz="4200"/>
            </a:lvl7pPr>
            <a:lvl8pPr lvl="7" algn="ctr" rtl="0">
              <a:spcBef>
                <a:spcPts val="0"/>
              </a:spcBef>
              <a:buSzPct val="100000"/>
              <a:defRPr sz="4200"/>
            </a:lvl8pPr>
            <a:lvl9pPr lvl="8" algn="ctr" rtl="0">
              <a:spcBef>
                <a:spcPts val="0"/>
              </a:spcBef>
              <a:buSzPct val="100000"/>
              <a:defRPr sz="4200"/>
            </a:lvl9pPr>
          </a:lstStyle>
          <a:p>
            <a:endParaRPr/>
          </a:p>
        </p:txBody>
      </p:sp>
      <p:sp>
        <p:nvSpPr>
          <p:cNvPr id="38" name="Shape 38"/>
          <p:cNvSpPr txBox="1">
            <a:spLocks noGrp="1"/>
          </p:cNvSpPr>
          <p:nvPr>
            <p:ph type="subTitle" idx="1"/>
          </p:nvPr>
        </p:nvSpPr>
        <p:spPr>
          <a:xfrm>
            <a:off x="265500" y="2803075"/>
            <a:ext cx="4045199" cy="12351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100"/>
            </a:lvl1pPr>
            <a:lvl2pPr lvl="1" algn="ctr" rtl="0">
              <a:lnSpc>
                <a:spcPct val="100000"/>
              </a:lnSpc>
              <a:spcBef>
                <a:spcPts val="0"/>
              </a:spcBef>
              <a:spcAft>
                <a:spcPts val="0"/>
              </a:spcAft>
              <a:buSzPct val="100000"/>
              <a:buNone/>
              <a:defRPr sz="2100"/>
            </a:lvl2pPr>
            <a:lvl3pPr lvl="2" algn="ctr" rtl="0">
              <a:lnSpc>
                <a:spcPct val="100000"/>
              </a:lnSpc>
              <a:spcBef>
                <a:spcPts val="0"/>
              </a:spcBef>
              <a:spcAft>
                <a:spcPts val="0"/>
              </a:spcAft>
              <a:buSzPct val="100000"/>
              <a:buNone/>
              <a:defRPr sz="2100"/>
            </a:lvl3pPr>
            <a:lvl4pPr lvl="3" algn="ctr" rtl="0">
              <a:lnSpc>
                <a:spcPct val="100000"/>
              </a:lnSpc>
              <a:spcBef>
                <a:spcPts val="0"/>
              </a:spcBef>
              <a:spcAft>
                <a:spcPts val="0"/>
              </a:spcAft>
              <a:buSzPct val="100000"/>
              <a:buNone/>
              <a:defRPr sz="2100"/>
            </a:lvl4pPr>
            <a:lvl5pPr lvl="4" algn="ctr" rtl="0">
              <a:lnSpc>
                <a:spcPct val="100000"/>
              </a:lnSpc>
              <a:spcBef>
                <a:spcPts val="0"/>
              </a:spcBef>
              <a:spcAft>
                <a:spcPts val="0"/>
              </a:spcAft>
              <a:buSzPct val="100000"/>
              <a:buNone/>
              <a:defRPr sz="2100"/>
            </a:lvl5pPr>
            <a:lvl6pPr lvl="5" algn="ctr" rtl="0">
              <a:lnSpc>
                <a:spcPct val="100000"/>
              </a:lnSpc>
              <a:spcBef>
                <a:spcPts val="0"/>
              </a:spcBef>
              <a:spcAft>
                <a:spcPts val="0"/>
              </a:spcAft>
              <a:buSzPct val="100000"/>
              <a:buNone/>
              <a:defRPr sz="2100"/>
            </a:lvl6pPr>
            <a:lvl7pPr lvl="6" algn="ctr" rtl="0">
              <a:lnSpc>
                <a:spcPct val="100000"/>
              </a:lnSpc>
              <a:spcBef>
                <a:spcPts val="0"/>
              </a:spcBef>
              <a:spcAft>
                <a:spcPts val="0"/>
              </a:spcAft>
              <a:buSzPct val="100000"/>
              <a:buNone/>
              <a:defRPr sz="2100"/>
            </a:lvl7pPr>
            <a:lvl8pPr lvl="7" algn="ctr" rtl="0">
              <a:lnSpc>
                <a:spcPct val="100000"/>
              </a:lnSpc>
              <a:spcBef>
                <a:spcPts val="0"/>
              </a:spcBef>
              <a:spcAft>
                <a:spcPts val="0"/>
              </a:spcAft>
              <a:buSzPct val="100000"/>
              <a:buNone/>
              <a:defRPr sz="2100"/>
            </a:lvl8pPr>
            <a:lvl9pPr lvl="8" algn="ctr" rtl="0">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099"/>
          </a:xfrm>
          <a:prstGeom prst="rect">
            <a:avLst/>
          </a:prstGeom>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0" name="Shape 4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rt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ja"/>
              <a:t>‹#›</a:t>
            </a:fld>
            <a:endParaRPr lang="ja"/>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599" cy="572699"/>
          </a:xfrm>
          <a:prstGeom prst="rect">
            <a:avLst/>
          </a:prstGeom>
          <a:noFill/>
          <a:ln>
            <a:noFill/>
          </a:ln>
        </p:spPr>
        <p:txBody>
          <a:bodyPr lIns="91425" tIns="91425" rIns="91425" bIns="91425" anchor="t" anchorCtr="0"/>
          <a:lstStyle>
            <a:lvl1pPr lvl="0" rtl="0">
              <a:spcBef>
                <a:spcPts val="0"/>
              </a:spcBef>
              <a:buClr>
                <a:schemeClr val="dk1"/>
              </a:buClr>
              <a:buSzPct val="100000"/>
              <a:buNone/>
              <a:defRPr sz="2800">
                <a:solidFill>
                  <a:schemeClr val="dk1"/>
                </a:solidFill>
              </a:defRPr>
            </a:lvl1pPr>
            <a:lvl2pPr lvl="1" rtl="0">
              <a:spcBef>
                <a:spcPts val="0"/>
              </a:spcBef>
              <a:buClr>
                <a:schemeClr val="dk1"/>
              </a:buClr>
              <a:buSzPct val="100000"/>
              <a:buNone/>
              <a:defRPr sz="2800">
                <a:solidFill>
                  <a:schemeClr val="dk1"/>
                </a:solidFill>
              </a:defRPr>
            </a:lvl2pPr>
            <a:lvl3pPr lvl="2" rtl="0">
              <a:spcBef>
                <a:spcPts val="0"/>
              </a:spcBef>
              <a:buClr>
                <a:schemeClr val="dk1"/>
              </a:buClr>
              <a:buSzPct val="100000"/>
              <a:buNone/>
              <a:defRPr sz="2800">
                <a:solidFill>
                  <a:schemeClr val="dk1"/>
                </a:solidFill>
              </a:defRPr>
            </a:lvl3pPr>
            <a:lvl4pPr lvl="3" rtl="0">
              <a:spcBef>
                <a:spcPts val="0"/>
              </a:spcBef>
              <a:buClr>
                <a:schemeClr val="dk1"/>
              </a:buClr>
              <a:buSzPct val="100000"/>
              <a:buNone/>
              <a:defRPr sz="2800">
                <a:solidFill>
                  <a:schemeClr val="dk1"/>
                </a:solidFill>
              </a:defRPr>
            </a:lvl4pPr>
            <a:lvl5pPr lvl="4" rtl="0">
              <a:spcBef>
                <a:spcPts val="0"/>
              </a:spcBef>
              <a:buClr>
                <a:schemeClr val="dk1"/>
              </a:buClr>
              <a:buSzPct val="100000"/>
              <a:buNone/>
              <a:defRPr sz="2800">
                <a:solidFill>
                  <a:schemeClr val="dk1"/>
                </a:solidFill>
              </a:defRPr>
            </a:lvl5pPr>
            <a:lvl6pPr lvl="5" rtl="0">
              <a:spcBef>
                <a:spcPts val="0"/>
              </a:spcBef>
              <a:buClr>
                <a:schemeClr val="dk1"/>
              </a:buClr>
              <a:buSzPct val="100000"/>
              <a:buNone/>
              <a:defRPr sz="2800">
                <a:solidFill>
                  <a:schemeClr val="dk1"/>
                </a:solidFill>
              </a:defRPr>
            </a:lvl6pPr>
            <a:lvl7pPr lvl="6" rtl="0">
              <a:spcBef>
                <a:spcPts val="0"/>
              </a:spcBef>
              <a:buClr>
                <a:schemeClr val="dk1"/>
              </a:buClr>
              <a:buSzPct val="100000"/>
              <a:buNone/>
              <a:defRPr sz="2800">
                <a:solidFill>
                  <a:schemeClr val="dk1"/>
                </a:solidFill>
              </a:defRPr>
            </a:lvl7pPr>
            <a:lvl8pPr lvl="7" rtl="0">
              <a:spcBef>
                <a:spcPts val="0"/>
              </a:spcBef>
              <a:buClr>
                <a:schemeClr val="dk1"/>
              </a:buClr>
              <a:buSzPct val="100000"/>
              <a:buNone/>
              <a:defRPr sz="2800">
                <a:solidFill>
                  <a:schemeClr val="dk1"/>
                </a:solidFill>
              </a:defRPr>
            </a:lvl8pPr>
            <a:lvl9pPr lvl="8" rtl="0">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599" cy="3416400"/>
          </a:xfrm>
          <a:prstGeom prst="rect">
            <a:avLst/>
          </a:prstGeom>
          <a:noFill/>
          <a:ln>
            <a:noFill/>
          </a:ln>
        </p:spPr>
        <p:txBody>
          <a:bodyPr lIns="91425" tIns="91425" rIns="91425" bIns="91425" anchor="t" anchorCtr="0"/>
          <a:lstStyle>
            <a:lvl1pPr lvl="0" rtl="0">
              <a:lnSpc>
                <a:spcPct val="115000"/>
              </a:lnSpc>
              <a:spcBef>
                <a:spcPts val="0"/>
              </a:spcBef>
              <a:spcAft>
                <a:spcPts val="1600"/>
              </a:spcAft>
              <a:buClr>
                <a:schemeClr val="dk2"/>
              </a:buClr>
              <a:buSzPct val="100000"/>
              <a:defRPr sz="1800">
                <a:solidFill>
                  <a:schemeClr val="dk2"/>
                </a:solidFill>
              </a:defRPr>
            </a:lvl1pPr>
            <a:lvl2pPr lvl="1" rtl="0">
              <a:lnSpc>
                <a:spcPct val="115000"/>
              </a:lnSpc>
              <a:spcBef>
                <a:spcPts val="0"/>
              </a:spcBef>
              <a:spcAft>
                <a:spcPts val="1600"/>
              </a:spcAft>
              <a:buClr>
                <a:schemeClr val="dk2"/>
              </a:buClr>
              <a:defRPr>
                <a:solidFill>
                  <a:schemeClr val="dk2"/>
                </a:solidFill>
              </a:defRPr>
            </a:lvl2pPr>
            <a:lvl3pPr lvl="2" rtl="0">
              <a:lnSpc>
                <a:spcPct val="115000"/>
              </a:lnSpc>
              <a:spcBef>
                <a:spcPts val="0"/>
              </a:spcBef>
              <a:spcAft>
                <a:spcPts val="1600"/>
              </a:spcAft>
              <a:buClr>
                <a:schemeClr val="dk2"/>
              </a:buClr>
              <a:defRPr>
                <a:solidFill>
                  <a:schemeClr val="dk2"/>
                </a:solidFill>
              </a:defRPr>
            </a:lvl3pPr>
            <a:lvl4pPr lvl="3" rtl="0">
              <a:lnSpc>
                <a:spcPct val="115000"/>
              </a:lnSpc>
              <a:spcBef>
                <a:spcPts val="0"/>
              </a:spcBef>
              <a:spcAft>
                <a:spcPts val="1600"/>
              </a:spcAft>
              <a:buClr>
                <a:schemeClr val="dk2"/>
              </a:buClr>
              <a:defRPr>
                <a:solidFill>
                  <a:schemeClr val="dk2"/>
                </a:solidFill>
              </a:defRPr>
            </a:lvl4pPr>
            <a:lvl5pPr lvl="4" rtl="0">
              <a:lnSpc>
                <a:spcPct val="115000"/>
              </a:lnSpc>
              <a:spcBef>
                <a:spcPts val="0"/>
              </a:spcBef>
              <a:spcAft>
                <a:spcPts val="1600"/>
              </a:spcAft>
              <a:buClr>
                <a:schemeClr val="dk2"/>
              </a:buClr>
              <a:defRPr>
                <a:solidFill>
                  <a:schemeClr val="dk2"/>
                </a:solidFill>
              </a:defRPr>
            </a:lvl5pPr>
            <a:lvl6pPr lvl="5" rtl="0">
              <a:lnSpc>
                <a:spcPct val="115000"/>
              </a:lnSpc>
              <a:spcBef>
                <a:spcPts val="0"/>
              </a:spcBef>
              <a:spcAft>
                <a:spcPts val="1600"/>
              </a:spcAft>
              <a:buClr>
                <a:schemeClr val="dk2"/>
              </a:buClr>
              <a:defRPr>
                <a:solidFill>
                  <a:schemeClr val="dk2"/>
                </a:solidFill>
              </a:defRPr>
            </a:lvl6pPr>
            <a:lvl7pPr lvl="6" rtl="0">
              <a:lnSpc>
                <a:spcPct val="115000"/>
              </a:lnSpc>
              <a:spcBef>
                <a:spcPts val="0"/>
              </a:spcBef>
              <a:spcAft>
                <a:spcPts val="1600"/>
              </a:spcAft>
              <a:buClr>
                <a:schemeClr val="dk2"/>
              </a:buClr>
              <a:defRPr>
                <a:solidFill>
                  <a:schemeClr val="dk2"/>
                </a:solidFill>
              </a:defRPr>
            </a:lvl7pPr>
            <a:lvl8pPr lvl="7" rtl="0">
              <a:lnSpc>
                <a:spcPct val="115000"/>
              </a:lnSpc>
              <a:spcBef>
                <a:spcPts val="0"/>
              </a:spcBef>
              <a:spcAft>
                <a:spcPts val="1600"/>
              </a:spcAft>
              <a:buClr>
                <a:schemeClr val="dk2"/>
              </a:buClr>
              <a:defRPr>
                <a:solidFill>
                  <a:schemeClr val="dk2"/>
                </a:solidFill>
              </a:defRPr>
            </a:lvl8pPr>
            <a:lvl9pPr lvl="8" rtl="0">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lvl="0" algn="r" rtl="0">
              <a:spcBef>
                <a:spcPts val="0"/>
              </a:spcBef>
              <a:buNone/>
            </a:pPr>
            <a:fld id="{00000000-1234-1234-1234-123412341234}" type="slidenum">
              <a:rPr lang="ja" sz="1000">
                <a:solidFill>
                  <a:schemeClr val="dk2"/>
                </a:solidFill>
              </a:rPr>
              <a:t>‹#›</a:t>
            </a:fld>
            <a:endParaRPr lang="ja"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hyperlink" Target="http://blog.members.co.jp/article/14475" TargetMode="External"/><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png"/><Relationship Id="rId3" Type="http://schemas.openxmlformats.org/officeDocument/2006/relationships/hyperlink" Target="http://research.nttcoms.com/database/data/001284/"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jpg"/><Relationship Id="rId5" Type="http://schemas.openxmlformats.org/officeDocument/2006/relationships/image" Target="../media/image34.jpg"/><Relationship Id="rId6" Type="http://schemas.openxmlformats.org/officeDocument/2006/relationships/image" Target="../media/image35.png"/><Relationship Id="rId7" Type="http://schemas.openxmlformats.org/officeDocument/2006/relationships/image" Target="../media/image36.pn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hyperlink" Target="http://marketing.itmedia.co.jp/mm/articles/1212/12/news047.html" TargetMode="External"/><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46.jpg"/><Relationship Id="rId4" Type="http://schemas.openxmlformats.org/officeDocument/2006/relationships/image" Target="../media/image47.jpg"/><Relationship Id="rId5" Type="http://schemas.openxmlformats.org/officeDocument/2006/relationships/image" Target="../media/image48.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jpg"/><Relationship Id="rId5" Type="http://schemas.openxmlformats.org/officeDocument/2006/relationships/image" Target="../media/image58.png"/><Relationship Id="rId6" Type="http://schemas.openxmlformats.org/officeDocument/2006/relationships/image" Target="../media/image59.png"/><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63.png"/></Relationships>
</file>

<file path=ppt/slides/_rels/slide3.xml.rels><?xml version="1.0" encoding="UTF-8" standalone="yes"?>
<Relationships xmlns="http://schemas.openxmlformats.org/package/2006/relationships"><Relationship Id="rId11" Type="http://schemas.openxmlformats.org/officeDocument/2006/relationships/image" Target="../media/image11.jpg"/><Relationship Id="rId12" Type="http://schemas.openxmlformats.org/officeDocument/2006/relationships/image" Target="../media/image12.jpg"/><Relationship Id="rId13" Type="http://schemas.openxmlformats.org/officeDocument/2006/relationships/image" Target="../media/image13.jpg"/><Relationship Id="rId14" Type="http://schemas.openxmlformats.org/officeDocument/2006/relationships/image" Target="../media/image14.png"/><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jpg"/><Relationship Id="rId5" Type="http://schemas.openxmlformats.org/officeDocument/2006/relationships/image" Target="../media/image5.png"/><Relationship Id="rId6" Type="http://schemas.openxmlformats.org/officeDocument/2006/relationships/image" Target="../media/image6.jpg"/><Relationship Id="rId7" Type="http://schemas.openxmlformats.org/officeDocument/2006/relationships/image" Target="../media/image7.jpg"/><Relationship Id="rId8" Type="http://schemas.openxmlformats.org/officeDocument/2006/relationships/image" Target="../media/image8.jpg"/><Relationship Id="rId9" Type="http://schemas.openxmlformats.org/officeDocument/2006/relationships/image" Target="../media/image9.png"/><Relationship Id="rId10" Type="http://schemas.openxmlformats.org/officeDocument/2006/relationships/image" Target="../media/image10.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6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7.png"/><Relationship Id="rId3" Type="http://schemas.openxmlformats.org/officeDocument/2006/relationships/image" Target="../media/image6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79.png"/><Relationship Id="rId5" Type="http://schemas.openxmlformats.org/officeDocument/2006/relationships/image" Target="../media/image80.png"/><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9.xml.rels><?xml version="1.0" encoding="UTF-8" standalone="yes"?>
<Relationships xmlns="http://schemas.openxmlformats.org/package/2006/relationships"><Relationship Id="rId11" Type="http://schemas.openxmlformats.org/officeDocument/2006/relationships/hyperlink" Target="http://www.orbis.co.jp/" TargetMode="External"/><Relationship Id="rId12" Type="http://schemas.openxmlformats.org/officeDocument/2006/relationships/hyperlink" Target="http://www.kirin.co.jp/" TargetMode="External"/><Relationship Id="rId1" Type="http://schemas.openxmlformats.org/officeDocument/2006/relationships/slideLayout" Target="../slideLayouts/slideLayout3.xml"/><Relationship Id="rId2" Type="http://schemas.openxmlformats.org/officeDocument/2006/relationships/hyperlink" Target="http://research.nttcoms.com/database/data/001225/" TargetMode="External"/><Relationship Id="rId3" Type="http://schemas.openxmlformats.org/officeDocument/2006/relationships/hyperlink" Target="http://research.nttcoms.com/database/data/001978" TargetMode="External"/><Relationship Id="rId4" Type="http://schemas.openxmlformats.org/officeDocument/2006/relationships/hyperlink" Target="http://research.nttcoms.com/database/data/001902/" TargetMode="External"/><Relationship Id="rId5" Type="http://schemas.openxmlformats.org/officeDocument/2006/relationships/hyperlink" Target="https://www.ntt.com/serviceinfo/monthinfo/detail/20111026a.html" TargetMode="External"/><Relationship Id="rId6" Type="http://schemas.openxmlformats.org/officeDocument/2006/relationships/hyperlink" Target="http://gaiax-socialmedialab.jp/twitter/333" TargetMode="External"/><Relationship Id="rId7" Type="http://schemas.openxmlformats.org/officeDocument/2006/relationships/hyperlink" Target="http://marketing.itmedia.co.jp/mm/articles/1212/12/news047.html" TargetMode="External"/><Relationship Id="rId8" Type="http://schemas.openxmlformats.org/officeDocument/2006/relationships/hyperlink" Target="http://www.advertimes.com/20120517/article67453/" TargetMode="External"/><Relationship Id="rId9" Type="http://schemas.openxmlformats.org/officeDocument/2006/relationships/hyperlink" Target="http://business.nikkeibp.co.jp/article/nmgp/20150217/277646/" TargetMode="External"/><Relationship Id="rId10" Type="http://schemas.openxmlformats.org/officeDocument/2006/relationships/hyperlink" Target="http://blog.members.co.jp/article/14475"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s://www.ntt.com/serviceinfo/monthinfo/detail/20111026a.html" TargetMode="External"/><Relationship Id="rId4"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s://www.ntt.com/serviceinfo/monthinfo/detail/20111026a.html" TargetMode="External"/><Relationship Id="rId4" Type="http://schemas.openxmlformats.org/officeDocument/2006/relationships/image" Target="../media/image20.png"/><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Shape 54"/>
          <p:cNvPicPr preferRelativeResize="0"/>
          <p:nvPr/>
        </p:nvPicPr>
        <p:blipFill>
          <a:blip r:embed="rId3">
            <a:alphaModFix/>
          </a:blip>
          <a:stretch>
            <a:fillRect/>
          </a:stretch>
        </p:blipFill>
        <p:spPr>
          <a:xfrm>
            <a:off x="2217174" y="804862"/>
            <a:ext cx="4355989" cy="3533774"/>
          </a:xfrm>
          <a:prstGeom prst="rect">
            <a:avLst/>
          </a:prstGeom>
          <a:noFill/>
          <a:ln>
            <a:noFill/>
          </a:ln>
        </p:spPr>
      </p:pic>
      <p:sp>
        <p:nvSpPr>
          <p:cNvPr id="55" name="Shape 55"/>
          <p:cNvSpPr txBox="1">
            <a:spLocks noGrp="1"/>
          </p:cNvSpPr>
          <p:nvPr>
            <p:ph type="ctrTitle"/>
          </p:nvPr>
        </p:nvSpPr>
        <p:spPr>
          <a:xfrm>
            <a:off x="311708" y="744575"/>
            <a:ext cx="8520599" cy="2052599"/>
          </a:xfrm>
          <a:prstGeom prst="rect">
            <a:avLst/>
          </a:prstGeom>
        </p:spPr>
        <p:txBody>
          <a:bodyPr lIns="91425" tIns="91425" rIns="91425" bIns="91425" anchor="b" anchorCtr="0">
            <a:noAutofit/>
          </a:bodyPr>
          <a:lstStyle/>
          <a:p>
            <a:pPr lvl="0" rtl="0">
              <a:spcBef>
                <a:spcPts val="0"/>
              </a:spcBef>
              <a:buNone/>
            </a:pPr>
            <a:r>
              <a:rPr lang="ja" dirty="0"/>
              <a:t>企業のSNS活用による</a:t>
            </a:r>
          </a:p>
          <a:p>
            <a:pPr lvl="0">
              <a:spcBef>
                <a:spcPts val="0"/>
              </a:spcBef>
              <a:buNone/>
            </a:pPr>
            <a:r>
              <a:rPr lang="ja" dirty="0"/>
              <a:t>関係性構築の研究</a:t>
            </a:r>
          </a:p>
        </p:txBody>
      </p:sp>
      <p:sp>
        <p:nvSpPr>
          <p:cNvPr id="56" name="Shape 56"/>
          <p:cNvSpPr txBox="1">
            <a:spLocks noGrp="1"/>
          </p:cNvSpPr>
          <p:nvPr>
            <p:ph type="subTitle" idx="1"/>
          </p:nvPr>
        </p:nvSpPr>
        <p:spPr>
          <a:xfrm>
            <a:off x="311700" y="2834125"/>
            <a:ext cx="8520599" cy="792600"/>
          </a:xfrm>
          <a:prstGeom prst="rect">
            <a:avLst/>
          </a:prstGeom>
        </p:spPr>
        <p:txBody>
          <a:bodyPr lIns="91425" tIns="91425" rIns="91425" bIns="91425" anchor="t" anchorCtr="0">
            <a:noAutofit/>
          </a:bodyPr>
          <a:lstStyle/>
          <a:p>
            <a:pPr lvl="0" rtl="0">
              <a:spcBef>
                <a:spcPts val="0"/>
              </a:spcBef>
              <a:buNone/>
            </a:pPr>
            <a:r>
              <a:rPr lang="ja" dirty="0"/>
              <a:t>青山学院大学 経営学部 土橋</a:t>
            </a:r>
            <a:r>
              <a:rPr lang="ja"/>
              <a:t>ゼミナール </a:t>
            </a:r>
            <a:endParaRPr lang="ja" dirty="0"/>
          </a:p>
          <a:p>
            <a:pPr lvl="0" rtl="0">
              <a:spcBef>
                <a:spcPts val="0"/>
              </a:spcBef>
              <a:buNone/>
            </a:pPr>
            <a:endParaRPr dirty="0"/>
          </a:p>
          <a:p>
            <a:pPr lvl="0" rtl="0">
              <a:spcBef>
                <a:spcPts val="0"/>
              </a:spcBef>
              <a:buNone/>
            </a:pPr>
            <a:r>
              <a:rPr lang="ja" sz="2400" dirty="0"/>
              <a:t>上坂恵美   田端沙耶花   土谷理紗</a:t>
            </a:r>
          </a:p>
          <a:p>
            <a:pPr lvl="0">
              <a:spcBef>
                <a:spcPts val="0"/>
              </a:spcBef>
              <a:buNone/>
            </a:pPr>
            <a:r>
              <a:rPr lang="ja" sz="2400" dirty="0"/>
              <a:t>藤田早紀   柳原大輝</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378674" y="259375"/>
            <a:ext cx="8520599" cy="572699"/>
          </a:xfrm>
          <a:prstGeom prst="rect">
            <a:avLst/>
          </a:prstGeom>
        </p:spPr>
        <p:txBody>
          <a:bodyPr lIns="91425" tIns="91425" rIns="91425" bIns="91425" anchor="t" anchorCtr="0">
            <a:noAutofit/>
          </a:bodyPr>
          <a:lstStyle/>
          <a:p>
            <a:pPr lvl="0">
              <a:spcBef>
                <a:spcPts val="0"/>
              </a:spcBef>
              <a:buNone/>
            </a:pPr>
            <a:r>
              <a:rPr lang="ja" dirty="0"/>
              <a:t>企業のTwitter運用の多様性</a:t>
            </a:r>
          </a:p>
        </p:txBody>
      </p:sp>
      <p:sp>
        <p:nvSpPr>
          <p:cNvPr id="109" name="Shape 109"/>
          <p:cNvSpPr txBox="1">
            <a:spLocks noGrp="1"/>
          </p:cNvSpPr>
          <p:nvPr>
            <p:ph type="body" idx="1"/>
          </p:nvPr>
        </p:nvSpPr>
        <p:spPr>
          <a:xfrm>
            <a:off x="311700" y="1152475"/>
            <a:ext cx="8520599" cy="3416400"/>
          </a:xfrm>
          <a:prstGeom prst="rect">
            <a:avLst/>
          </a:prstGeom>
        </p:spPr>
        <p:txBody>
          <a:bodyPr lIns="91425" tIns="91425" rIns="91425" bIns="91425" anchor="t" anchorCtr="0">
            <a:noAutofit/>
          </a:bodyPr>
          <a:lstStyle/>
          <a:p>
            <a:pPr lvl="0" rtl="0">
              <a:lnSpc>
                <a:spcPct val="100000"/>
              </a:lnSpc>
              <a:spcBef>
                <a:spcPts val="0"/>
              </a:spcBef>
              <a:spcAft>
                <a:spcPts val="0"/>
              </a:spcAft>
              <a:buClr>
                <a:schemeClr val="dk1"/>
              </a:buClr>
              <a:buSzPct val="61111"/>
              <a:buFont typeface="Arial"/>
              <a:buNone/>
            </a:pPr>
            <a:endParaRPr dirty="0"/>
          </a:p>
          <a:p>
            <a:pPr lvl="0" rtl="0">
              <a:lnSpc>
                <a:spcPct val="100000"/>
              </a:lnSpc>
              <a:spcBef>
                <a:spcPts val="0"/>
              </a:spcBef>
              <a:spcAft>
                <a:spcPts val="0"/>
              </a:spcAft>
              <a:buClr>
                <a:schemeClr val="dk1"/>
              </a:buClr>
              <a:buSzPct val="61111"/>
              <a:buFont typeface="Arial"/>
              <a:buNone/>
            </a:pPr>
            <a:endParaRPr dirty="0"/>
          </a:p>
          <a:p>
            <a:pPr lvl="0" rtl="0">
              <a:lnSpc>
                <a:spcPct val="100000"/>
              </a:lnSpc>
              <a:spcBef>
                <a:spcPts val="0"/>
              </a:spcBef>
              <a:spcAft>
                <a:spcPts val="0"/>
              </a:spcAft>
              <a:buClr>
                <a:schemeClr val="dk1"/>
              </a:buClr>
              <a:buSzPct val="61111"/>
              <a:buFont typeface="Arial"/>
              <a:buNone/>
            </a:pPr>
            <a:endParaRPr dirty="0"/>
          </a:p>
          <a:p>
            <a:pPr lvl="0" rtl="0">
              <a:lnSpc>
                <a:spcPct val="100000"/>
              </a:lnSpc>
              <a:spcBef>
                <a:spcPts val="0"/>
              </a:spcBef>
              <a:spcAft>
                <a:spcPts val="0"/>
              </a:spcAft>
              <a:buClr>
                <a:schemeClr val="dk1"/>
              </a:buClr>
              <a:buSzPct val="61111"/>
              <a:buFont typeface="Arial"/>
              <a:buNone/>
            </a:pPr>
            <a:endParaRPr dirty="0"/>
          </a:p>
          <a:p>
            <a:pPr lvl="0" rtl="0">
              <a:lnSpc>
                <a:spcPct val="100000"/>
              </a:lnSpc>
              <a:spcBef>
                <a:spcPts val="0"/>
              </a:spcBef>
              <a:spcAft>
                <a:spcPts val="0"/>
              </a:spcAft>
              <a:buClr>
                <a:schemeClr val="dk1"/>
              </a:buClr>
              <a:buSzPct val="61111"/>
              <a:buFont typeface="Arial"/>
              <a:buNone/>
            </a:pPr>
            <a:endParaRPr dirty="0"/>
          </a:p>
          <a:p>
            <a:pPr lvl="0">
              <a:lnSpc>
                <a:spcPct val="100000"/>
              </a:lnSpc>
              <a:spcBef>
                <a:spcPts val="0"/>
              </a:spcBef>
              <a:spcAft>
                <a:spcPts val="0"/>
              </a:spcAft>
              <a:buClr>
                <a:schemeClr val="dk1"/>
              </a:buClr>
              <a:buSzPct val="61111"/>
              <a:buFont typeface="Arial"/>
              <a:buNone/>
            </a:pPr>
            <a:r>
              <a:rPr lang="ja" dirty="0"/>
              <a:t>　　　　　　　　　　　　　　　　　</a:t>
            </a:r>
          </a:p>
        </p:txBody>
      </p:sp>
      <p:sp>
        <p:nvSpPr>
          <p:cNvPr id="110" name="Shape 11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10</a:t>
            </a:fld>
            <a:endParaRPr lang="ja"/>
          </a:p>
        </p:txBody>
      </p:sp>
      <p:pic>
        <p:nvPicPr>
          <p:cNvPr id="111" name="Shape 111"/>
          <p:cNvPicPr preferRelativeResize="0"/>
          <p:nvPr/>
        </p:nvPicPr>
        <p:blipFill>
          <a:blip r:embed="rId3">
            <a:alphaModFix/>
          </a:blip>
          <a:stretch>
            <a:fillRect/>
          </a:stretch>
        </p:blipFill>
        <p:spPr>
          <a:xfrm>
            <a:off x="6223420" y="3217811"/>
            <a:ext cx="2694505" cy="984299"/>
          </a:xfrm>
          <a:prstGeom prst="rect">
            <a:avLst/>
          </a:prstGeom>
          <a:noFill/>
          <a:ln>
            <a:noFill/>
          </a:ln>
        </p:spPr>
      </p:pic>
      <p:pic>
        <p:nvPicPr>
          <p:cNvPr id="112" name="Shape 112"/>
          <p:cNvPicPr preferRelativeResize="0"/>
          <p:nvPr/>
        </p:nvPicPr>
        <p:blipFill>
          <a:blip r:embed="rId4">
            <a:alphaModFix/>
          </a:blip>
          <a:stretch>
            <a:fillRect/>
          </a:stretch>
        </p:blipFill>
        <p:spPr>
          <a:xfrm>
            <a:off x="440750" y="1795376"/>
            <a:ext cx="2554150" cy="1461779"/>
          </a:xfrm>
          <a:prstGeom prst="rect">
            <a:avLst/>
          </a:prstGeom>
          <a:noFill/>
          <a:ln>
            <a:noFill/>
          </a:ln>
        </p:spPr>
      </p:pic>
      <p:pic>
        <p:nvPicPr>
          <p:cNvPr id="113" name="Shape 113"/>
          <p:cNvPicPr preferRelativeResize="0"/>
          <p:nvPr/>
        </p:nvPicPr>
        <p:blipFill>
          <a:blip r:embed="rId5">
            <a:alphaModFix/>
          </a:blip>
          <a:stretch>
            <a:fillRect/>
          </a:stretch>
        </p:blipFill>
        <p:spPr>
          <a:xfrm>
            <a:off x="1133825" y="3257155"/>
            <a:ext cx="1809474" cy="1367374"/>
          </a:xfrm>
          <a:prstGeom prst="rect">
            <a:avLst/>
          </a:prstGeom>
          <a:noFill/>
          <a:ln>
            <a:noFill/>
          </a:ln>
        </p:spPr>
      </p:pic>
      <p:sp>
        <p:nvSpPr>
          <p:cNvPr id="114" name="Shape 114"/>
          <p:cNvSpPr txBox="1"/>
          <p:nvPr/>
        </p:nvSpPr>
        <p:spPr>
          <a:xfrm>
            <a:off x="457073" y="4486658"/>
            <a:ext cx="2631600" cy="299399"/>
          </a:xfrm>
          <a:prstGeom prst="rect">
            <a:avLst/>
          </a:prstGeom>
          <a:noFill/>
          <a:ln>
            <a:noFill/>
          </a:ln>
        </p:spPr>
        <p:txBody>
          <a:bodyPr lIns="91425" tIns="91425" rIns="91425" bIns="91425" anchor="t" anchorCtr="0">
            <a:noAutofit/>
          </a:bodyPr>
          <a:lstStyle/>
          <a:p>
            <a:pPr lvl="0" rtl="0">
              <a:spcBef>
                <a:spcPts val="0"/>
              </a:spcBef>
              <a:buNone/>
            </a:pPr>
            <a:r>
              <a:rPr lang="ja" sz="1100" dirty="0"/>
              <a:t>江崎グリコ：＠</a:t>
            </a:r>
            <a:r>
              <a:rPr lang="ja" sz="1100" dirty="0">
                <a:solidFill>
                  <a:srgbClr val="333333"/>
                </a:solidFill>
              </a:rPr>
              <a:t>pockypretz11</a:t>
            </a:r>
          </a:p>
          <a:p>
            <a:pPr lvl="0">
              <a:spcBef>
                <a:spcPts val="0"/>
              </a:spcBef>
              <a:buNone/>
            </a:pPr>
            <a:endParaRPr dirty="0"/>
          </a:p>
        </p:txBody>
      </p:sp>
      <p:sp>
        <p:nvSpPr>
          <p:cNvPr id="115" name="Shape 115"/>
          <p:cNvSpPr/>
          <p:nvPr/>
        </p:nvSpPr>
        <p:spPr>
          <a:xfrm>
            <a:off x="667675" y="1088303"/>
            <a:ext cx="2100300" cy="726300"/>
          </a:xfrm>
          <a:prstGeom prst="ellipse">
            <a:avLst/>
          </a:prstGeom>
          <a:solidFill>
            <a:srgbClr val="FAB0FC"/>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sz="1200" dirty="0"/>
              <a:t>キャンペーン活動</a:t>
            </a:r>
          </a:p>
        </p:txBody>
      </p:sp>
      <p:pic>
        <p:nvPicPr>
          <p:cNvPr id="116" name="Shape 116"/>
          <p:cNvPicPr preferRelativeResize="0"/>
          <p:nvPr/>
        </p:nvPicPr>
        <p:blipFill>
          <a:blip r:embed="rId6">
            <a:alphaModFix/>
          </a:blip>
          <a:stretch>
            <a:fillRect/>
          </a:stretch>
        </p:blipFill>
        <p:spPr>
          <a:xfrm>
            <a:off x="3294925" y="1795376"/>
            <a:ext cx="2554150" cy="1209249"/>
          </a:xfrm>
          <a:prstGeom prst="rect">
            <a:avLst/>
          </a:prstGeom>
          <a:noFill/>
          <a:ln>
            <a:noFill/>
          </a:ln>
        </p:spPr>
      </p:pic>
      <p:pic>
        <p:nvPicPr>
          <p:cNvPr id="117" name="Shape 117"/>
          <p:cNvPicPr preferRelativeResize="0"/>
          <p:nvPr/>
        </p:nvPicPr>
        <p:blipFill>
          <a:blip r:embed="rId7">
            <a:alphaModFix/>
          </a:blip>
          <a:stretch>
            <a:fillRect/>
          </a:stretch>
        </p:blipFill>
        <p:spPr>
          <a:xfrm>
            <a:off x="3294925" y="3064387"/>
            <a:ext cx="2631599" cy="1074299"/>
          </a:xfrm>
          <a:prstGeom prst="rect">
            <a:avLst/>
          </a:prstGeom>
          <a:noFill/>
          <a:ln>
            <a:noFill/>
          </a:ln>
        </p:spPr>
      </p:pic>
      <p:sp>
        <p:nvSpPr>
          <p:cNvPr id="118" name="Shape 118"/>
          <p:cNvSpPr/>
          <p:nvPr/>
        </p:nvSpPr>
        <p:spPr>
          <a:xfrm>
            <a:off x="3419872" y="1059604"/>
            <a:ext cx="2232248" cy="702661"/>
          </a:xfrm>
          <a:prstGeom prst="ellipse">
            <a:avLst/>
          </a:prstGeom>
          <a:solidFill>
            <a:srgbClr val="F0FF65"/>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sz="1200" dirty="0"/>
              <a:t>ブランディング</a:t>
            </a:r>
          </a:p>
        </p:txBody>
      </p:sp>
      <p:sp>
        <p:nvSpPr>
          <p:cNvPr id="119" name="Shape 119"/>
          <p:cNvSpPr/>
          <p:nvPr/>
        </p:nvSpPr>
        <p:spPr>
          <a:xfrm>
            <a:off x="6130475" y="1023452"/>
            <a:ext cx="2631600" cy="726300"/>
          </a:xfrm>
          <a:prstGeom prst="ellipse">
            <a:avLst/>
          </a:prstGeom>
          <a:solidFill>
            <a:schemeClr val="accent5">
              <a:lumMod val="20000"/>
              <a:lumOff val="80000"/>
            </a:schemeClr>
          </a:solidFill>
          <a:ln w="9525" cap="flat" cmpd="sng">
            <a:noFill/>
            <a:prstDash val="solid"/>
            <a:round/>
            <a:headEnd type="none" w="med" len="med"/>
            <a:tailEnd type="none" w="med" len="med"/>
          </a:ln>
        </p:spPr>
        <p:txBody>
          <a:bodyPr lIns="91425" tIns="91425" rIns="91425" bIns="91425" anchor="ctr" anchorCtr="0">
            <a:noAutofit/>
          </a:bodyPr>
          <a:lstStyle/>
          <a:p>
            <a:pPr lvl="0" algn="ctr" rtl="0">
              <a:lnSpc>
                <a:spcPct val="115000"/>
              </a:lnSpc>
              <a:spcBef>
                <a:spcPts val="0"/>
              </a:spcBef>
              <a:spcAft>
                <a:spcPts val="0"/>
              </a:spcAft>
              <a:buNone/>
            </a:pPr>
            <a:r>
              <a:rPr lang="ja" sz="1200" dirty="0" smtClean="0">
                <a:solidFill>
                  <a:schemeClr val="tx1"/>
                </a:solidFill>
              </a:rPr>
              <a:t>人間味</a:t>
            </a:r>
            <a:r>
              <a:rPr lang="ja" sz="1200" dirty="0">
                <a:solidFill>
                  <a:schemeClr val="tx1"/>
                </a:solidFill>
              </a:rPr>
              <a:t>や親近感</a:t>
            </a:r>
            <a:r>
              <a:rPr lang="ja" sz="1200" dirty="0" smtClean="0">
                <a:solidFill>
                  <a:srgbClr val="333333"/>
                </a:solidFill>
              </a:rPr>
              <a:t>を</a:t>
            </a:r>
            <a:endParaRPr lang="en-US" altLang="ja" sz="1200" dirty="0">
              <a:solidFill>
                <a:srgbClr val="333333"/>
              </a:solidFill>
            </a:endParaRPr>
          </a:p>
          <a:p>
            <a:pPr lvl="0" algn="ctr" rtl="0">
              <a:lnSpc>
                <a:spcPct val="115000"/>
              </a:lnSpc>
              <a:spcBef>
                <a:spcPts val="0"/>
              </a:spcBef>
              <a:spcAft>
                <a:spcPts val="0"/>
              </a:spcAft>
              <a:buNone/>
            </a:pPr>
            <a:r>
              <a:rPr lang="ja-JP" altLang="en-US" sz="1200" dirty="0" smtClean="0">
                <a:solidFill>
                  <a:srgbClr val="333333"/>
                </a:solidFill>
              </a:rPr>
              <a:t>　</a:t>
            </a:r>
            <a:r>
              <a:rPr lang="ja" sz="1200" dirty="0" smtClean="0">
                <a:solidFill>
                  <a:srgbClr val="333333"/>
                </a:solidFill>
              </a:rPr>
              <a:t>前面</a:t>
            </a:r>
            <a:r>
              <a:rPr lang="ja" sz="1200" dirty="0">
                <a:solidFill>
                  <a:srgbClr val="333333"/>
                </a:solidFill>
              </a:rPr>
              <a:t>にだす</a:t>
            </a:r>
          </a:p>
        </p:txBody>
      </p:sp>
      <p:pic>
        <p:nvPicPr>
          <p:cNvPr id="120" name="Shape 120"/>
          <p:cNvPicPr preferRelativeResize="0"/>
          <p:nvPr/>
        </p:nvPicPr>
        <p:blipFill>
          <a:blip r:embed="rId8">
            <a:alphaModFix/>
          </a:blip>
          <a:stretch>
            <a:fillRect/>
          </a:stretch>
        </p:blipFill>
        <p:spPr>
          <a:xfrm>
            <a:off x="6520424" y="1795376"/>
            <a:ext cx="2100254" cy="1367375"/>
          </a:xfrm>
          <a:prstGeom prst="rect">
            <a:avLst/>
          </a:prstGeom>
          <a:noFill/>
          <a:ln>
            <a:noFill/>
          </a:ln>
        </p:spPr>
      </p:pic>
      <p:sp>
        <p:nvSpPr>
          <p:cNvPr id="121" name="Shape 121"/>
          <p:cNvSpPr txBox="1"/>
          <p:nvPr/>
        </p:nvSpPr>
        <p:spPr>
          <a:xfrm>
            <a:off x="6372200" y="4313839"/>
            <a:ext cx="2389875" cy="299399"/>
          </a:xfrm>
          <a:prstGeom prst="rect">
            <a:avLst/>
          </a:prstGeom>
          <a:noFill/>
          <a:ln>
            <a:noFill/>
          </a:ln>
        </p:spPr>
        <p:txBody>
          <a:bodyPr lIns="91425" tIns="91425" rIns="91425" bIns="91425" anchor="t" anchorCtr="0">
            <a:noAutofit/>
          </a:bodyPr>
          <a:lstStyle/>
          <a:p>
            <a:pPr lvl="0">
              <a:spcBef>
                <a:spcPts val="0"/>
              </a:spcBef>
              <a:buNone/>
            </a:pPr>
            <a:r>
              <a:rPr lang="ja" sz="1100" dirty="0"/>
              <a:t>シャープ株式会社＠SHARP_JP</a:t>
            </a:r>
          </a:p>
        </p:txBody>
      </p:sp>
      <p:sp>
        <p:nvSpPr>
          <p:cNvPr id="122" name="Shape 122"/>
          <p:cNvSpPr txBox="1"/>
          <p:nvPr/>
        </p:nvSpPr>
        <p:spPr>
          <a:xfrm>
            <a:off x="3779384" y="4311593"/>
            <a:ext cx="1585232" cy="299399"/>
          </a:xfrm>
          <a:prstGeom prst="rect">
            <a:avLst/>
          </a:prstGeom>
          <a:noFill/>
          <a:ln>
            <a:noFill/>
          </a:ln>
        </p:spPr>
        <p:txBody>
          <a:bodyPr lIns="91425" tIns="91425" rIns="91425" bIns="91425" anchor="t" anchorCtr="0">
            <a:noAutofit/>
          </a:bodyPr>
          <a:lstStyle/>
          <a:p>
            <a:pPr lvl="0">
              <a:spcBef>
                <a:spcPts val="0"/>
              </a:spcBef>
              <a:buNone/>
            </a:pPr>
            <a:r>
              <a:rPr lang="ja" sz="1100" dirty="0"/>
              <a:t>NHK：＠NHK_PR</a:t>
            </a:r>
          </a:p>
        </p:txBody>
      </p:sp>
      <p:sp>
        <p:nvSpPr>
          <p:cNvPr id="123" name="Shape 123"/>
          <p:cNvSpPr txBox="1"/>
          <p:nvPr/>
        </p:nvSpPr>
        <p:spPr>
          <a:xfrm>
            <a:off x="4840325" y="328975"/>
            <a:ext cx="4077600" cy="503099"/>
          </a:xfrm>
          <a:prstGeom prst="rect">
            <a:avLst/>
          </a:prstGeom>
          <a:noFill/>
          <a:ln>
            <a:noFill/>
          </a:ln>
        </p:spPr>
        <p:txBody>
          <a:bodyPr lIns="91425" tIns="91425" rIns="91425" bIns="91425" anchor="t" anchorCtr="0">
            <a:noAutofit/>
          </a:bodyPr>
          <a:lstStyle/>
          <a:p>
            <a:pPr lvl="0" rtl="0">
              <a:spcBef>
                <a:spcPts val="0"/>
              </a:spcBef>
              <a:buClr>
                <a:schemeClr val="dk1"/>
              </a:buClr>
              <a:buSzPct val="110000"/>
              <a:buFont typeface="Arial"/>
              <a:buNone/>
            </a:pPr>
            <a:r>
              <a:rPr lang="ja" sz="1000"/>
              <a:t>参考：『Twitter運用代表事例4選から考える、企業のTwitter活用のトレンドとこれから </a:t>
            </a:r>
            <a:r>
              <a:rPr lang="ja" sz="1200" u="sng">
                <a:solidFill>
                  <a:schemeClr val="accent5"/>
                </a:solidFill>
                <a:hlinkClick r:id="rId9"/>
              </a:rPr>
              <a:t>http://blog.members.co.jp/article/14475</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Twitter</a:t>
            </a:r>
            <a:r>
              <a:rPr kumimoji="1" lang="ja-JP" altLang="en-US" dirty="0" smtClean="0"/>
              <a:t>効果測定の課題</a:t>
            </a:r>
            <a:endParaRPr kumimoji="1" lang="ja-JP" altLang="en-US" dirty="0"/>
          </a:p>
        </p:txBody>
      </p:sp>
      <p:sp>
        <p:nvSpPr>
          <p:cNvPr id="4" name="スライド番号プレースホルダー 3"/>
          <p:cNvSpPr>
            <a:spLocks noGrp="1"/>
          </p:cNvSpPr>
          <p:nvPr>
            <p:ph type="sldNum" idx="12"/>
          </p:nvPr>
        </p:nvSpPr>
        <p:spPr/>
        <p:txBody>
          <a:bodyPr/>
          <a:lstStyle/>
          <a:p>
            <a:pPr lvl="0" rtl="0">
              <a:spcBef>
                <a:spcPts val="0"/>
              </a:spcBef>
              <a:buNone/>
            </a:pPr>
            <a:fld id="{00000000-1234-1234-1234-123412341234}" type="slidenum">
              <a:rPr lang="en-US" altLang="ja" smtClean="0"/>
              <a:t>11</a:t>
            </a:fld>
            <a:endParaRPr lang="ja"/>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264" y="1166985"/>
            <a:ext cx="5832648" cy="3477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円形吹き出し 4"/>
          <p:cNvSpPr/>
          <p:nvPr/>
        </p:nvSpPr>
        <p:spPr>
          <a:xfrm>
            <a:off x="5796136" y="393218"/>
            <a:ext cx="3096344" cy="1188712"/>
          </a:xfrm>
          <a:prstGeom prst="wedgeEllipseCallout">
            <a:avLst>
              <a:gd name="adj1" fmla="val -39237"/>
              <a:gd name="adj2" fmla="val 62500"/>
            </a:avLst>
          </a:prstGeom>
          <a:no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dirty="0">
                <a:solidFill>
                  <a:schemeClr val="tx1"/>
                </a:solidFill>
              </a:rPr>
              <a:t>他</a:t>
            </a:r>
            <a:r>
              <a:rPr kumimoji="1" lang="ja-JP" altLang="en-US" sz="1800" dirty="0" smtClean="0">
                <a:solidFill>
                  <a:schemeClr val="tx1"/>
                </a:solidFill>
              </a:rPr>
              <a:t>の</a:t>
            </a:r>
            <a:r>
              <a:rPr kumimoji="1" lang="en-US" altLang="ja-JP" sz="1800" dirty="0" smtClean="0">
                <a:solidFill>
                  <a:schemeClr val="tx1"/>
                </a:solidFill>
              </a:rPr>
              <a:t>SNS</a:t>
            </a:r>
            <a:r>
              <a:rPr kumimoji="1" lang="ja-JP" altLang="en-US" sz="1800" dirty="0" smtClean="0">
                <a:solidFill>
                  <a:schemeClr val="tx1"/>
                </a:solidFill>
              </a:rPr>
              <a:t>と同様に</a:t>
            </a:r>
            <a:endParaRPr kumimoji="1" lang="en-US" altLang="ja-JP" sz="1800" dirty="0" smtClean="0">
              <a:solidFill>
                <a:schemeClr val="tx1"/>
              </a:solidFill>
            </a:endParaRPr>
          </a:p>
          <a:p>
            <a:pPr algn="ctr"/>
            <a:r>
              <a:rPr kumimoji="1" lang="ja-JP" altLang="en-US" sz="1800" dirty="0" smtClean="0">
                <a:solidFill>
                  <a:schemeClr val="tx1"/>
                </a:solidFill>
              </a:rPr>
              <a:t>効果が実感できない</a:t>
            </a:r>
            <a:endParaRPr kumimoji="1" lang="en-US" altLang="ja-JP" sz="1800" dirty="0" smtClean="0">
              <a:solidFill>
                <a:schemeClr val="tx1"/>
              </a:solidFill>
            </a:endParaRPr>
          </a:p>
        </p:txBody>
      </p:sp>
      <p:sp>
        <p:nvSpPr>
          <p:cNvPr id="6" name="円/楕円 5"/>
          <p:cNvSpPr/>
          <p:nvPr/>
        </p:nvSpPr>
        <p:spPr>
          <a:xfrm>
            <a:off x="1583364" y="1517296"/>
            <a:ext cx="1901924" cy="26236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円/楕円 8"/>
          <p:cNvSpPr/>
          <p:nvPr/>
        </p:nvSpPr>
        <p:spPr>
          <a:xfrm>
            <a:off x="1475656" y="1779662"/>
            <a:ext cx="2009632" cy="26236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正方形/長方形 6"/>
          <p:cNvSpPr/>
          <p:nvPr/>
        </p:nvSpPr>
        <p:spPr>
          <a:xfrm>
            <a:off x="759024" y="4587974"/>
            <a:ext cx="7848872" cy="923330"/>
          </a:xfrm>
          <a:prstGeom prst="rect">
            <a:avLst/>
          </a:prstGeom>
        </p:spPr>
        <p:txBody>
          <a:bodyPr wrap="square">
            <a:spAutoFit/>
          </a:bodyPr>
          <a:lstStyle/>
          <a:p>
            <a:r>
              <a:rPr lang="en-US" altLang="ja-JP" sz="1200" dirty="0"/>
              <a:t>NTT</a:t>
            </a:r>
            <a:r>
              <a:rPr lang="ja-JP" altLang="en-US" sz="1200" dirty="0" smtClean="0"/>
              <a:t>コムリサーチ</a:t>
            </a:r>
            <a:r>
              <a:rPr lang="en-US" altLang="ja-JP" sz="1200" dirty="0" smtClean="0"/>
              <a:t>『</a:t>
            </a:r>
            <a:r>
              <a:rPr lang="ja-JP" altLang="en-US" sz="1200" dirty="0" smtClean="0"/>
              <a:t>企業</a:t>
            </a:r>
            <a:r>
              <a:rPr lang="ja-JP" altLang="en-US" sz="1200" dirty="0"/>
              <a:t>における</a:t>
            </a:r>
            <a:r>
              <a:rPr lang="en-US" altLang="ja-JP" sz="1200" dirty="0"/>
              <a:t>Twitter</a:t>
            </a:r>
            <a:r>
              <a:rPr lang="ja-JP" altLang="en-US" sz="1200" dirty="0"/>
              <a:t>活用</a:t>
            </a:r>
            <a:r>
              <a:rPr lang="ja-JP" altLang="en-US" sz="1200" dirty="0" smtClean="0"/>
              <a:t>状況</a:t>
            </a:r>
            <a:r>
              <a:rPr lang="en-US" altLang="ja-JP" sz="1200" dirty="0" smtClean="0"/>
              <a:t>』</a:t>
            </a:r>
            <a:r>
              <a:rPr lang="ja-JP" altLang="en-US" sz="1200" dirty="0" smtClean="0"/>
              <a:t>に</a:t>
            </a:r>
            <a:r>
              <a:rPr lang="ja-JP" altLang="en-US" sz="1200" dirty="0"/>
              <a:t>関する調査　</a:t>
            </a:r>
            <a:r>
              <a:rPr lang="ja-JP" altLang="en-US" sz="1200" dirty="0" smtClean="0"/>
              <a:t>（</a:t>
            </a:r>
            <a:r>
              <a:rPr lang="en-US" altLang="ja-JP" sz="1200" dirty="0" smtClean="0"/>
              <a:t>2010</a:t>
            </a:r>
            <a:r>
              <a:rPr lang="ja-JP" altLang="en-US" sz="1200" dirty="0" smtClean="0"/>
              <a:t>）</a:t>
            </a:r>
            <a:endParaRPr lang="ja-JP" altLang="en-US" sz="1200" dirty="0"/>
          </a:p>
          <a:p>
            <a:pPr lvl="0"/>
            <a:r>
              <a:rPr lang="en-US" altLang="ja-JP" u="sng" dirty="0">
                <a:hlinkClick r:id="rId3"/>
              </a:rPr>
              <a:t>http://research.nttcoms.com/database/data/001284/</a:t>
            </a:r>
            <a:endParaRPr lang="ja" altLang="ja-JP" dirty="0"/>
          </a:p>
          <a:p>
            <a:r>
              <a:rPr lang="ja-JP" altLang="en-US" dirty="0"/>
              <a:t/>
            </a:r>
            <a:br>
              <a:rPr lang="ja-JP" altLang="en-US" dirty="0"/>
            </a:br>
            <a:endParaRPr lang="ja-JP" altLang="en-US" dirty="0"/>
          </a:p>
        </p:txBody>
      </p:sp>
      <p:sp>
        <p:nvSpPr>
          <p:cNvPr id="8" name="テキスト ボックス 7"/>
          <p:cNvSpPr txBox="1"/>
          <p:nvPr/>
        </p:nvSpPr>
        <p:spPr>
          <a:xfrm>
            <a:off x="5429808" y="3889618"/>
            <a:ext cx="936104" cy="369332"/>
          </a:xfrm>
          <a:prstGeom prst="rect">
            <a:avLst/>
          </a:prstGeom>
          <a:noFill/>
        </p:spPr>
        <p:txBody>
          <a:bodyPr wrap="square" rtlCol="0">
            <a:spAutoFit/>
          </a:bodyPr>
          <a:lstStyle/>
          <a:p>
            <a:r>
              <a:rPr kumimoji="1" lang="en-US" altLang="ja-JP" sz="1800" dirty="0" smtClean="0"/>
              <a:t>n=315</a:t>
            </a:r>
          </a:p>
        </p:txBody>
      </p:sp>
    </p:spTree>
    <p:extLst>
      <p:ext uri="{BB962C8B-B14F-4D97-AF65-F5344CB8AC3E}">
        <p14:creationId xmlns:p14="http://schemas.microsoft.com/office/powerpoint/2010/main" val="337663601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dirty="0"/>
              <a:t>2.問題意識</a:t>
            </a:r>
          </a:p>
        </p:txBody>
      </p:sp>
      <p:sp>
        <p:nvSpPr>
          <p:cNvPr id="202" name="Shape 202"/>
          <p:cNvSpPr txBox="1">
            <a:spLocks noGrp="1"/>
          </p:cNvSpPr>
          <p:nvPr>
            <p:ph type="body" idx="1"/>
          </p:nvPr>
        </p:nvSpPr>
        <p:spPr>
          <a:xfrm>
            <a:off x="64000" y="1132275"/>
            <a:ext cx="8520599" cy="3416400"/>
          </a:xfrm>
          <a:prstGeom prst="rect">
            <a:avLst/>
          </a:prstGeom>
        </p:spPr>
        <p:txBody>
          <a:bodyPr lIns="91425" tIns="91425" rIns="91425" bIns="91425" anchor="t" anchorCtr="0">
            <a:noAutofit/>
          </a:bodyPr>
          <a:lstStyle/>
          <a:p>
            <a:pPr lvl="0" rtl="0">
              <a:spcBef>
                <a:spcPts val="0"/>
              </a:spcBef>
              <a:buNone/>
            </a:pPr>
            <a:endParaRPr dirty="0"/>
          </a:p>
          <a:p>
            <a:pPr lvl="0" algn="ctr" rtl="0">
              <a:spcBef>
                <a:spcPts val="0"/>
              </a:spcBef>
              <a:buNone/>
            </a:pPr>
            <a:r>
              <a:rPr lang="ja" sz="3000" dirty="0">
                <a:solidFill>
                  <a:srgbClr val="000000"/>
                </a:solidFill>
              </a:rPr>
              <a:t>企業アカウントの効果は不透明であるため、</a:t>
            </a:r>
          </a:p>
          <a:p>
            <a:pPr lvl="0" algn="ctr">
              <a:spcBef>
                <a:spcPts val="0"/>
              </a:spcBef>
              <a:buNone/>
            </a:pPr>
            <a:r>
              <a:rPr lang="ja" sz="3000" dirty="0">
                <a:solidFill>
                  <a:srgbClr val="000000"/>
                </a:solidFill>
              </a:rPr>
              <a:t>その効果を明らかにすべきではないか</a:t>
            </a:r>
          </a:p>
        </p:txBody>
      </p:sp>
      <p:sp>
        <p:nvSpPr>
          <p:cNvPr id="203" name="Shape 20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12</a:t>
            </a:fld>
            <a:endParaRPr lang="ja"/>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Shape 209"/>
          <p:cNvPicPr preferRelativeResize="0"/>
          <p:nvPr/>
        </p:nvPicPr>
        <p:blipFill rotWithShape="1">
          <a:blip r:embed="rId3">
            <a:alphaModFix/>
          </a:blip>
          <a:srcRect t="9635" b="16927"/>
          <a:stretch/>
        </p:blipFill>
        <p:spPr>
          <a:xfrm>
            <a:off x="5421533" y="1164290"/>
            <a:ext cx="1691574" cy="2209604"/>
          </a:xfrm>
          <a:prstGeom prst="rect">
            <a:avLst/>
          </a:prstGeom>
          <a:noFill/>
          <a:ln>
            <a:noFill/>
          </a:ln>
        </p:spPr>
      </p:pic>
      <p:sp>
        <p:nvSpPr>
          <p:cNvPr id="210" name="Shape 210"/>
          <p:cNvSpPr txBox="1">
            <a:spLocks noGrp="1"/>
          </p:cNvSpPr>
          <p:nvPr>
            <p:ph type="title"/>
          </p:nvPr>
        </p:nvSpPr>
        <p:spPr>
          <a:xfrm>
            <a:off x="214475" y="165125"/>
            <a:ext cx="8520599" cy="577799"/>
          </a:xfrm>
          <a:prstGeom prst="rect">
            <a:avLst/>
          </a:prstGeom>
        </p:spPr>
        <p:txBody>
          <a:bodyPr lIns="91425" tIns="91425" rIns="91425" bIns="91425" anchor="t" anchorCtr="0">
            <a:noAutofit/>
          </a:bodyPr>
          <a:lstStyle/>
          <a:p>
            <a:pPr lvl="0">
              <a:lnSpc>
                <a:spcPct val="115000"/>
              </a:lnSpc>
              <a:spcBef>
                <a:spcPts val="0"/>
              </a:spcBef>
              <a:spcAft>
                <a:spcPts val="1600"/>
              </a:spcAft>
              <a:buClr>
                <a:schemeClr val="dk1"/>
              </a:buClr>
              <a:buSzPct val="39285"/>
              <a:buFont typeface="Arial"/>
              <a:buNone/>
            </a:pPr>
            <a:r>
              <a:rPr lang="ja" dirty="0">
                <a:solidFill>
                  <a:srgbClr val="333333"/>
                </a:solidFill>
              </a:rPr>
              <a:t>企業のTwitterに対する消費者の好印象の違い</a:t>
            </a:r>
          </a:p>
        </p:txBody>
      </p:sp>
      <p:sp>
        <p:nvSpPr>
          <p:cNvPr id="211" name="Shape 211"/>
          <p:cNvSpPr txBox="1">
            <a:spLocks noGrp="1"/>
          </p:cNvSpPr>
          <p:nvPr>
            <p:ph type="body" idx="1"/>
          </p:nvPr>
        </p:nvSpPr>
        <p:spPr>
          <a:xfrm>
            <a:off x="311700" y="1152475"/>
            <a:ext cx="8520599" cy="3416400"/>
          </a:xfrm>
          <a:prstGeom prst="rect">
            <a:avLst/>
          </a:prstGeom>
        </p:spPr>
        <p:txBody>
          <a:bodyPr lIns="91425" tIns="91425" rIns="91425" bIns="91425" anchor="t" anchorCtr="0">
            <a:noAutofit/>
          </a:bodyPr>
          <a:lstStyle/>
          <a:p>
            <a:pPr lvl="0" rtl="0">
              <a:lnSpc>
                <a:spcPct val="200000"/>
              </a:lnSpc>
              <a:spcBef>
                <a:spcPts val="0"/>
              </a:spcBef>
              <a:buClr>
                <a:schemeClr val="dk1"/>
              </a:buClr>
              <a:buSzPct val="61111"/>
              <a:buFont typeface="Arial"/>
              <a:buNone/>
            </a:pPr>
            <a:endParaRPr dirty="0">
              <a:solidFill>
                <a:srgbClr val="333333"/>
              </a:solidFill>
              <a:highlight>
                <a:srgbClr val="FFFFFF"/>
              </a:highlight>
            </a:endParaRPr>
          </a:p>
          <a:p>
            <a:pPr lvl="0" rtl="0">
              <a:spcBef>
                <a:spcPts val="0"/>
              </a:spcBef>
              <a:buClr>
                <a:schemeClr val="dk1"/>
              </a:buClr>
              <a:buSzPct val="100000"/>
              <a:buFont typeface="Arial"/>
              <a:buNone/>
            </a:pPr>
            <a:endParaRPr sz="1050" dirty="0">
              <a:solidFill>
                <a:srgbClr val="333333"/>
              </a:solidFill>
              <a:highlight>
                <a:srgbClr val="FFFFFF"/>
              </a:highlight>
            </a:endParaRPr>
          </a:p>
          <a:p>
            <a:pPr lvl="0">
              <a:spcBef>
                <a:spcPts val="0"/>
              </a:spcBef>
              <a:buClr>
                <a:schemeClr val="dk1"/>
              </a:buClr>
              <a:buSzPct val="61111"/>
              <a:buFont typeface="Arial"/>
              <a:buNone/>
            </a:pPr>
            <a:endParaRPr dirty="0"/>
          </a:p>
        </p:txBody>
      </p:sp>
      <p:sp>
        <p:nvSpPr>
          <p:cNvPr id="212" name="Shape 21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13</a:t>
            </a:fld>
            <a:endParaRPr lang="ja"/>
          </a:p>
        </p:txBody>
      </p:sp>
      <p:pic>
        <p:nvPicPr>
          <p:cNvPr id="213" name="Shape 213"/>
          <p:cNvPicPr preferRelativeResize="0"/>
          <p:nvPr/>
        </p:nvPicPr>
        <p:blipFill>
          <a:blip r:embed="rId4">
            <a:alphaModFix/>
          </a:blip>
          <a:stretch>
            <a:fillRect/>
          </a:stretch>
        </p:blipFill>
        <p:spPr>
          <a:xfrm>
            <a:off x="2532025" y="877250"/>
            <a:ext cx="1787624" cy="1809975"/>
          </a:xfrm>
          <a:prstGeom prst="rect">
            <a:avLst/>
          </a:prstGeom>
          <a:noFill/>
          <a:ln>
            <a:noFill/>
          </a:ln>
        </p:spPr>
      </p:pic>
      <p:pic>
        <p:nvPicPr>
          <p:cNvPr id="214" name="Shape 214"/>
          <p:cNvPicPr preferRelativeResize="0"/>
          <p:nvPr/>
        </p:nvPicPr>
        <p:blipFill rotWithShape="1">
          <a:blip r:embed="rId5">
            <a:alphaModFix/>
          </a:blip>
          <a:srcRect t="9631" b="49435"/>
          <a:stretch/>
        </p:blipFill>
        <p:spPr>
          <a:xfrm>
            <a:off x="302725" y="1360645"/>
            <a:ext cx="2271031" cy="1653449"/>
          </a:xfrm>
          <a:prstGeom prst="rect">
            <a:avLst/>
          </a:prstGeom>
          <a:noFill/>
          <a:ln>
            <a:noFill/>
          </a:ln>
        </p:spPr>
      </p:pic>
      <p:pic>
        <p:nvPicPr>
          <p:cNvPr id="215" name="Shape 215"/>
          <p:cNvPicPr preferRelativeResize="0"/>
          <p:nvPr/>
        </p:nvPicPr>
        <p:blipFill rotWithShape="1">
          <a:blip r:embed="rId6">
            <a:alphaModFix/>
          </a:blip>
          <a:srcRect t="10634" b="27962"/>
          <a:stretch/>
        </p:blipFill>
        <p:spPr>
          <a:xfrm>
            <a:off x="6948264" y="1364105"/>
            <a:ext cx="1848075" cy="1809974"/>
          </a:xfrm>
          <a:prstGeom prst="rect">
            <a:avLst/>
          </a:prstGeom>
          <a:noFill/>
          <a:ln>
            <a:noFill/>
          </a:ln>
        </p:spPr>
      </p:pic>
      <p:pic>
        <p:nvPicPr>
          <p:cNvPr id="216" name="Shape 216"/>
          <p:cNvPicPr preferRelativeResize="0"/>
          <p:nvPr/>
        </p:nvPicPr>
        <p:blipFill rotWithShape="1">
          <a:blip r:embed="rId7">
            <a:alphaModFix/>
          </a:blip>
          <a:srcRect b="67854"/>
          <a:stretch/>
        </p:blipFill>
        <p:spPr>
          <a:xfrm>
            <a:off x="2073974" y="2989747"/>
            <a:ext cx="3600399" cy="1774631"/>
          </a:xfrm>
          <a:prstGeom prst="rect">
            <a:avLst/>
          </a:prstGeom>
          <a:noFill/>
          <a:ln>
            <a:noFill/>
          </a:ln>
        </p:spPr>
      </p:pic>
      <p:sp>
        <p:nvSpPr>
          <p:cNvPr id="217" name="Shape 217"/>
          <p:cNvSpPr/>
          <p:nvPr/>
        </p:nvSpPr>
        <p:spPr>
          <a:xfrm>
            <a:off x="6690512" y="693664"/>
            <a:ext cx="2044500" cy="443700"/>
          </a:xfrm>
          <a:prstGeom prst="rect">
            <a:avLst/>
          </a:prstGeom>
          <a:no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商品・サービスの宣伝</a:t>
            </a:r>
          </a:p>
        </p:txBody>
      </p:sp>
      <p:sp>
        <p:nvSpPr>
          <p:cNvPr id="218" name="Shape 218"/>
          <p:cNvSpPr txBox="1"/>
          <p:nvPr/>
        </p:nvSpPr>
        <p:spPr>
          <a:xfrm>
            <a:off x="302725" y="877250"/>
            <a:ext cx="2229299" cy="393600"/>
          </a:xfrm>
          <a:prstGeom prst="rect">
            <a:avLst/>
          </a:prstGeom>
          <a:noFill/>
          <a:ln>
            <a:noFill/>
          </a:ln>
        </p:spPr>
        <p:txBody>
          <a:bodyPr lIns="91425" tIns="91425" rIns="91425" bIns="91425" anchor="t" anchorCtr="0">
            <a:noAutofit/>
          </a:bodyPr>
          <a:lstStyle/>
          <a:p>
            <a:pPr lvl="0" rtl="0">
              <a:spcBef>
                <a:spcPts val="0"/>
              </a:spcBef>
              <a:buNone/>
            </a:pPr>
            <a:r>
              <a:rPr lang="ja" sz="1200" dirty="0"/>
              <a:t>キャンペーン・割引クーポン</a:t>
            </a:r>
          </a:p>
        </p:txBody>
      </p:sp>
      <p:sp>
        <p:nvSpPr>
          <p:cNvPr id="219" name="Shape 219"/>
          <p:cNvSpPr/>
          <p:nvPr/>
        </p:nvSpPr>
        <p:spPr>
          <a:xfrm>
            <a:off x="395125" y="877250"/>
            <a:ext cx="2044500" cy="393600"/>
          </a:xfrm>
          <a:prstGeom prst="rect">
            <a:avLst/>
          </a:prstGeom>
          <a:no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220" name="Shape 220"/>
          <p:cNvSpPr/>
          <p:nvPr/>
        </p:nvSpPr>
        <p:spPr>
          <a:xfrm>
            <a:off x="1228125" y="1582624"/>
            <a:ext cx="1691699" cy="894000"/>
          </a:xfrm>
          <a:prstGeom prst="flowChartConnector">
            <a:avLst/>
          </a:prstGeom>
          <a:solidFill>
            <a:srgbClr val="FFC000"/>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sz="3600" dirty="0"/>
              <a:t>５割</a:t>
            </a:r>
          </a:p>
        </p:txBody>
      </p:sp>
      <p:sp>
        <p:nvSpPr>
          <p:cNvPr id="221" name="Shape 221"/>
          <p:cNvSpPr/>
          <p:nvPr/>
        </p:nvSpPr>
        <p:spPr>
          <a:xfrm>
            <a:off x="3294439" y="3083598"/>
            <a:ext cx="2229299" cy="1528500"/>
          </a:xfrm>
          <a:prstGeom prst="flowChartConnector">
            <a:avLst/>
          </a:prstGeom>
          <a:solidFill>
            <a:srgbClr val="00B0F0"/>
          </a:solidFill>
          <a:ln w="9525" cap="flat" cmpd="sng">
            <a:no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4800" dirty="0"/>
              <a:t>５割</a:t>
            </a:r>
          </a:p>
        </p:txBody>
      </p:sp>
      <p:sp>
        <p:nvSpPr>
          <p:cNvPr id="222" name="Shape 222"/>
          <p:cNvSpPr/>
          <p:nvPr/>
        </p:nvSpPr>
        <p:spPr>
          <a:xfrm>
            <a:off x="6544240" y="1486254"/>
            <a:ext cx="1527000" cy="894000"/>
          </a:xfrm>
          <a:prstGeom prst="flowChartConnector">
            <a:avLst/>
          </a:prstGeom>
          <a:solidFill>
            <a:schemeClr val="accent1"/>
          </a:solidFill>
          <a:ln w="9525" cap="flat" cmpd="sng">
            <a:no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3000" dirty="0"/>
              <a:t>３割</a:t>
            </a:r>
          </a:p>
        </p:txBody>
      </p:sp>
      <p:sp>
        <p:nvSpPr>
          <p:cNvPr id="223" name="Shape 223"/>
          <p:cNvSpPr/>
          <p:nvPr/>
        </p:nvSpPr>
        <p:spPr>
          <a:xfrm>
            <a:off x="2725312" y="4693825"/>
            <a:ext cx="2326524" cy="393600"/>
          </a:xfrm>
          <a:prstGeom prst="rect">
            <a:avLst/>
          </a:prstGeom>
          <a:noFill/>
          <a:ln w="19050"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sz="1800" dirty="0"/>
              <a:t>アクティブサポート</a:t>
            </a:r>
          </a:p>
        </p:txBody>
      </p:sp>
      <p:sp>
        <p:nvSpPr>
          <p:cNvPr id="224" name="Shape 224"/>
          <p:cNvSpPr txBox="1"/>
          <p:nvPr/>
        </p:nvSpPr>
        <p:spPr>
          <a:xfrm>
            <a:off x="6489375" y="4395125"/>
            <a:ext cx="2446799" cy="3936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ja" dirty="0">
                <a:solidFill>
                  <a:schemeClr val="dk1"/>
                </a:solidFill>
              </a:rPr>
              <a:t>日経産業新聞 2012/5/18</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20"/>
                                        </p:tgtEl>
                                        <p:attrNameLst>
                                          <p:attrName>style.visibility</p:attrName>
                                        </p:attrNameLst>
                                      </p:cBhvr>
                                      <p:to>
                                        <p:strVal val="visible"/>
                                      </p:to>
                                    </p:set>
                                    <p:anim calcmode="lin" valueType="num">
                                      <p:cBhvr additive="base">
                                        <p:cTn id="7" dur="500" fill="hold"/>
                                        <p:tgtEl>
                                          <p:spTgt spid="220"/>
                                        </p:tgtEl>
                                        <p:attrNameLst>
                                          <p:attrName>ppt_x</p:attrName>
                                        </p:attrNameLst>
                                      </p:cBhvr>
                                      <p:tavLst>
                                        <p:tav tm="0">
                                          <p:val>
                                            <p:strVal val="#ppt_x"/>
                                          </p:val>
                                        </p:tav>
                                        <p:tav tm="100000">
                                          <p:val>
                                            <p:strVal val="#ppt_x"/>
                                          </p:val>
                                        </p:tav>
                                      </p:tavLst>
                                    </p:anim>
                                    <p:anim calcmode="lin" valueType="num">
                                      <p:cBhvr additive="base">
                                        <p:cTn id="8" dur="500" fill="hold"/>
                                        <p:tgtEl>
                                          <p:spTgt spid="220"/>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222"/>
                                        </p:tgtEl>
                                        <p:attrNameLst>
                                          <p:attrName>style.visibility</p:attrName>
                                        </p:attrNameLst>
                                      </p:cBhvr>
                                      <p:to>
                                        <p:strVal val="visible"/>
                                      </p:to>
                                    </p:set>
                                    <p:anim calcmode="lin" valueType="num">
                                      <p:cBhvr additive="base">
                                        <p:cTn id="11" dur="500" fill="hold"/>
                                        <p:tgtEl>
                                          <p:spTgt spid="222"/>
                                        </p:tgtEl>
                                        <p:attrNameLst>
                                          <p:attrName>ppt_x</p:attrName>
                                        </p:attrNameLst>
                                      </p:cBhvr>
                                      <p:tavLst>
                                        <p:tav tm="0">
                                          <p:val>
                                            <p:strVal val="#ppt_x"/>
                                          </p:val>
                                        </p:tav>
                                        <p:tav tm="100000">
                                          <p:val>
                                            <p:strVal val="#ppt_x"/>
                                          </p:val>
                                        </p:tav>
                                      </p:tavLst>
                                    </p:anim>
                                    <p:anim calcmode="lin" valueType="num">
                                      <p:cBhvr additive="base">
                                        <p:cTn id="12" dur="500" fill="hold"/>
                                        <p:tgtEl>
                                          <p:spTgt spid="2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1"/>
                                        </p:tgtEl>
                                        <p:attrNameLst>
                                          <p:attrName>style.visibility</p:attrName>
                                        </p:attrNameLst>
                                      </p:cBhvr>
                                      <p:to>
                                        <p:strVal val="visible"/>
                                      </p:to>
                                    </p:set>
                                    <p:anim calcmode="lin" valueType="num">
                                      <p:cBhvr additive="base">
                                        <p:cTn id="15" dur="500" fill="hold"/>
                                        <p:tgtEl>
                                          <p:spTgt spid="221"/>
                                        </p:tgtEl>
                                        <p:attrNameLst>
                                          <p:attrName>ppt_x</p:attrName>
                                        </p:attrNameLst>
                                      </p:cBhvr>
                                      <p:tavLst>
                                        <p:tav tm="0">
                                          <p:val>
                                            <p:strVal val="#ppt_x"/>
                                          </p:val>
                                        </p:tav>
                                        <p:tav tm="100000">
                                          <p:val>
                                            <p:strVal val="#ppt_x"/>
                                          </p:val>
                                        </p:tav>
                                      </p:tavLst>
                                    </p:anim>
                                    <p:anim calcmode="lin" valueType="num">
                                      <p:cBhvr additive="base">
                                        <p:cTn id="16" dur="500" fill="hold"/>
                                        <p:tgtEl>
                                          <p:spTgt spid="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1" animBg="1"/>
      <p:bldP spid="221" grpId="0" animBg="1"/>
      <p:bldP spid="22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323528" y="267494"/>
            <a:ext cx="8520599" cy="572699"/>
          </a:xfrm>
          <a:prstGeom prst="rect">
            <a:avLst/>
          </a:prstGeom>
        </p:spPr>
        <p:txBody>
          <a:bodyPr lIns="91425" tIns="91425" rIns="91425" bIns="91425" anchor="t" anchorCtr="0">
            <a:noAutofit/>
          </a:bodyPr>
          <a:lstStyle/>
          <a:p>
            <a:pPr lvl="0">
              <a:spcBef>
                <a:spcPts val="0"/>
              </a:spcBef>
              <a:buNone/>
            </a:pPr>
            <a:r>
              <a:rPr lang="ja" dirty="0"/>
              <a:t>アクティブサポートとは</a:t>
            </a:r>
          </a:p>
        </p:txBody>
      </p:sp>
      <p:sp>
        <p:nvSpPr>
          <p:cNvPr id="230" name="Shape 230"/>
          <p:cNvSpPr txBox="1">
            <a:spLocks noGrp="1"/>
          </p:cNvSpPr>
          <p:nvPr>
            <p:ph type="body" idx="1"/>
          </p:nvPr>
        </p:nvSpPr>
        <p:spPr>
          <a:xfrm>
            <a:off x="107504" y="838786"/>
            <a:ext cx="9030841" cy="3822000"/>
          </a:xfrm>
          <a:prstGeom prst="rect">
            <a:avLst/>
          </a:prstGeom>
        </p:spPr>
        <p:txBody>
          <a:bodyPr lIns="91425" tIns="91425" rIns="91425" bIns="91425" anchor="t" anchorCtr="0">
            <a:noAutofit/>
          </a:bodyPr>
          <a:lstStyle/>
          <a:p>
            <a:pPr lvl="0" rtl="0">
              <a:spcBef>
                <a:spcPts val="0"/>
              </a:spcBef>
              <a:buNone/>
            </a:pPr>
            <a:r>
              <a:rPr lang="ja" dirty="0">
                <a:solidFill>
                  <a:srgbClr val="333333"/>
                </a:solidFill>
                <a:highlight>
                  <a:srgbClr val="FFFFFF"/>
                </a:highlight>
                <a:latin typeface="Meiryo"/>
                <a:ea typeface="Meiryo"/>
                <a:cs typeface="Meiryo"/>
                <a:sym typeface="Meiryo"/>
              </a:rPr>
              <a:t>「お客さんの問い合わせを待つことなく、企業側から歩み寄る新しいサポートの形」</a:t>
            </a:r>
          </a:p>
          <a:p>
            <a:pPr lvl="0" rtl="0">
              <a:spcBef>
                <a:spcPts val="0"/>
              </a:spcBef>
              <a:buNone/>
            </a:pPr>
            <a:endParaRPr sz="1200" dirty="0">
              <a:solidFill>
                <a:srgbClr val="333333"/>
              </a:solidFill>
              <a:highlight>
                <a:srgbClr val="FFFFFF"/>
              </a:highlight>
              <a:latin typeface="Meiryo"/>
              <a:ea typeface="Meiryo"/>
              <a:cs typeface="Meiryo"/>
              <a:sym typeface="Meiryo"/>
            </a:endParaRPr>
          </a:p>
          <a:p>
            <a:pPr lvl="0" rtl="0">
              <a:spcBef>
                <a:spcPts val="0"/>
              </a:spcBef>
              <a:buNone/>
            </a:pPr>
            <a:endParaRPr sz="1200" dirty="0">
              <a:solidFill>
                <a:srgbClr val="333333"/>
              </a:solidFill>
              <a:highlight>
                <a:srgbClr val="FFFFFF"/>
              </a:highlight>
              <a:latin typeface="Meiryo"/>
              <a:ea typeface="Meiryo"/>
              <a:cs typeface="Meiryo"/>
              <a:sym typeface="Meiryo"/>
            </a:endParaRPr>
          </a:p>
          <a:p>
            <a:pPr lvl="0" rtl="0">
              <a:spcBef>
                <a:spcPts val="0"/>
              </a:spcBef>
              <a:buNone/>
            </a:pPr>
            <a:endParaRPr sz="1200" dirty="0">
              <a:solidFill>
                <a:srgbClr val="333333"/>
              </a:solidFill>
              <a:highlight>
                <a:srgbClr val="FFFFFF"/>
              </a:highlight>
              <a:latin typeface="Meiryo"/>
              <a:ea typeface="Meiryo"/>
              <a:cs typeface="Meiryo"/>
              <a:sym typeface="Meiryo"/>
            </a:endParaRPr>
          </a:p>
          <a:p>
            <a:pPr lvl="0" rtl="0">
              <a:spcBef>
                <a:spcPts val="0"/>
              </a:spcBef>
              <a:buNone/>
            </a:pPr>
            <a:endParaRPr sz="1200" dirty="0">
              <a:solidFill>
                <a:srgbClr val="333333"/>
              </a:solidFill>
              <a:highlight>
                <a:srgbClr val="FFFFFF"/>
              </a:highlight>
              <a:latin typeface="Meiryo"/>
              <a:ea typeface="Meiryo"/>
              <a:cs typeface="Meiryo"/>
              <a:sym typeface="Meiryo"/>
            </a:endParaRPr>
          </a:p>
          <a:p>
            <a:pPr lvl="0" rtl="0">
              <a:spcBef>
                <a:spcPts val="0"/>
              </a:spcBef>
              <a:buNone/>
            </a:pPr>
            <a:endParaRPr sz="1200" dirty="0">
              <a:solidFill>
                <a:srgbClr val="333333"/>
              </a:solidFill>
              <a:highlight>
                <a:srgbClr val="FFFFFF"/>
              </a:highlight>
              <a:latin typeface="Meiryo"/>
              <a:ea typeface="Meiryo"/>
              <a:cs typeface="Meiryo"/>
              <a:sym typeface="Meiryo"/>
            </a:endParaRPr>
          </a:p>
          <a:p>
            <a:pPr lvl="0" rtl="0">
              <a:spcBef>
                <a:spcPts val="0"/>
              </a:spcBef>
              <a:buNone/>
            </a:pPr>
            <a:endParaRPr sz="1200" dirty="0">
              <a:solidFill>
                <a:srgbClr val="333333"/>
              </a:solidFill>
              <a:highlight>
                <a:srgbClr val="FFFFFF"/>
              </a:highlight>
              <a:latin typeface="Meiryo"/>
              <a:ea typeface="Meiryo"/>
              <a:cs typeface="Meiryo"/>
              <a:sym typeface="Meiryo"/>
            </a:endParaRPr>
          </a:p>
          <a:p>
            <a:pPr lvl="0">
              <a:spcBef>
                <a:spcPts val="0"/>
              </a:spcBef>
              <a:buNone/>
            </a:pPr>
            <a:endParaRPr dirty="0"/>
          </a:p>
        </p:txBody>
      </p:sp>
      <p:pic>
        <p:nvPicPr>
          <p:cNvPr id="231" name="Shape 231"/>
          <p:cNvPicPr preferRelativeResize="0"/>
          <p:nvPr/>
        </p:nvPicPr>
        <p:blipFill rotWithShape="1">
          <a:blip r:embed="rId3">
            <a:alphaModFix/>
          </a:blip>
          <a:srcRect l="3305" t="1053" b="1"/>
          <a:stretch/>
        </p:blipFill>
        <p:spPr>
          <a:xfrm>
            <a:off x="107504" y="1341135"/>
            <a:ext cx="5219303" cy="3230299"/>
          </a:xfrm>
          <a:prstGeom prst="rect">
            <a:avLst/>
          </a:prstGeom>
          <a:noFill/>
          <a:ln>
            <a:noFill/>
          </a:ln>
        </p:spPr>
      </p:pic>
      <p:sp>
        <p:nvSpPr>
          <p:cNvPr id="235" name="Shape 235"/>
          <p:cNvSpPr txBox="1"/>
          <p:nvPr/>
        </p:nvSpPr>
        <p:spPr>
          <a:xfrm>
            <a:off x="434951" y="4449901"/>
            <a:ext cx="5944500" cy="693599"/>
          </a:xfrm>
          <a:prstGeom prst="rect">
            <a:avLst/>
          </a:prstGeom>
          <a:noFill/>
          <a:ln>
            <a:noFill/>
          </a:ln>
        </p:spPr>
        <p:txBody>
          <a:bodyPr lIns="91425" tIns="91425" rIns="91425" bIns="91425" anchor="t" anchorCtr="0">
            <a:noAutofit/>
          </a:bodyPr>
          <a:lstStyle/>
          <a:p>
            <a:pPr lvl="0">
              <a:spcBef>
                <a:spcPts val="0"/>
              </a:spcBef>
              <a:buNone/>
            </a:pPr>
            <a:r>
              <a:rPr lang="ja" sz="1200" dirty="0">
                <a:solidFill>
                  <a:srgbClr val="0000FF"/>
                </a:solidFill>
                <a:latin typeface="Meiryo"/>
                <a:ea typeface="Meiryo"/>
                <a:cs typeface="Meiryo"/>
                <a:sym typeface="Meiryo"/>
              </a:rPr>
              <a:t>http://gaiax-socialmedialab.jp/twitter/333</a:t>
            </a:r>
          </a:p>
        </p:txBody>
      </p:sp>
      <p:sp>
        <p:nvSpPr>
          <p:cNvPr id="236" name="Shape 236"/>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14</a:t>
            </a:fld>
            <a:endParaRPr lang="ja"/>
          </a:p>
        </p:txBody>
      </p:sp>
      <p:sp>
        <p:nvSpPr>
          <p:cNvPr id="2" name="テキスト ボックス 1"/>
          <p:cNvSpPr txBox="1"/>
          <p:nvPr/>
        </p:nvSpPr>
        <p:spPr>
          <a:xfrm>
            <a:off x="5436096" y="1879967"/>
            <a:ext cx="3096344" cy="2569934"/>
          </a:xfrm>
          <a:prstGeom prst="rect">
            <a:avLst/>
          </a:prstGeom>
          <a:noFill/>
          <a:ln w="19050">
            <a:solidFill>
              <a:srgbClr val="FF0000"/>
            </a:solidFill>
            <a:prstDash val="dash"/>
          </a:ln>
        </p:spPr>
        <p:txBody>
          <a:bodyPr wrap="square" rtlCol="0">
            <a:spAutoFit/>
          </a:bodyPr>
          <a:lstStyle/>
          <a:p>
            <a:r>
              <a:rPr kumimoji="1" lang="ja-JP" altLang="en-US" sz="1800" dirty="0" smtClean="0"/>
              <a:t>＜定義＞</a:t>
            </a:r>
            <a:endParaRPr kumimoji="1" lang="en-US" altLang="ja-JP" sz="1800" dirty="0" smtClean="0"/>
          </a:p>
          <a:p>
            <a:r>
              <a:rPr kumimoji="1" lang="ja-JP" altLang="en-US" sz="1200" dirty="0" smtClean="0"/>
              <a:t>疑問や不安、ときには不満を抱えている消費者をソーシャルメディア上で発見し、</a:t>
            </a:r>
            <a:r>
              <a:rPr kumimoji="1" lang="ja-JP" altLang="en-US" dirty="0" smtClean="0">
                <a:solidFill>
                  <a:schemeClr val="tx1"/>
                </a:solidFill>
              </a:rPr>
              <a:t>企業自らが</a:t>
            </a:r>
            <a:r>
              <a:rPr kumimoji="1" lang="ja-JP" altLang="en-US" sz="1200" dirty="0" smtClean="0">
                <a:solidFill>
                  <a:srgbClr val="FF0000"/>
                </a:solidFill>
              </a:rPr>
              <a:t>能動的に、彼らに直接語りかけることで問題解決を図る</a:t>
            </a:r>
            <a:r>
              <a:rPr kumimoji="1" lang="ja-JP" altLang="en-US" sz="1200" dirty="0" smtClean="0"/>
              <a:t>もの。</a:t>
            </a:r>
            <a:endParaRPr kumimoji="1" lang="en-US" altLang="ja-JP" sz="1200" dirty="0" smtClean="0"/>
          </a:p>
          <a:p>
            <a:r>
              <a:rPr kumimoji="1" lang="ja-JP" altLang="en-US" sz="1200" dirty="0" smtClean="0"/>
              <a:t>コミュニケーションデザイナーの河野武氏が名づけ、</a:t>
            </a:r>
            <a:r>
              <a:rPr kumimoji="1" lang="en-US" altLang="ja-JP" sz="1200" dirty="0" smtClean="0"/>
              <a:t>2011</a:t>
            </a:r>
            <a:r>
              <a:rPr kumimoji="1" lang="ja-JP" altLang="en-US" sz="1200" dirty="0" smtClean="0"/>
              <a:t>年に関連著書を出版。</a:t>
            </a:r>
            <a:endParaRPr kumimoji="1" lang="en-US" altLang="ja-JP" sz="1200" dirty="0" smtClean="0"/>
          </a:p>
          <a:p>
            <a:endParaRPr kumimoji="1" lang="en-US" altLang="ja-JP" sz="1200" dirty="0" smtClean="0"/>
          </a:p>
          <a:p>
            <a:r>
              <a:rPr kumimoji="1" lang="en-US" altLang="ja-JP" sz="1100" dirty="0" smtClean="0"/>
              <a:t>『</a:t>
            </a:r>
            <a:r>
              <a:rPr kumimoji="1" lang="ja-JP" altLang="en-US" sz="1100" dirty="0" smtClean="0"/>
              <a:t>親身な語りかけが企業と生活者の距離を縮める～アクティブサポート～</a:t>
            </a:r>
            <a:r>
              <a:rPr kumimoji="1" lang="en-US" altLang="ja-JP" sz="1100" dirty="0" smtClean="0"/>
              <a:t>』</a:t>
            </a:r>
          </a:p>
          <a:p>
            <a:pPr lvl="0">
              <a:buClr>
                <a:srgbClr val="000000"/>
              </a:buClr>
              <a:buSzPct val="100000"/>
            </a:pPr>
            <a:r>
              <a:rPr lang="en-US" altLang="ja" sz="1100" u="sng" dirty="0" smtClean="0">
                <a:solidFill>
                  <a:srgbClr val="0097A7"/>
                </a:solidFill>
                <a:cs typeface="+mn-cs"/>
                <a:hlinkClick r:id="rId4"/>
              </a:rPr>
              <a:t>http</a:t>
            </a:r>
            <a:r>
              <a:rPr lang="en-US" altLang="ja" sz="1100" u="sng" dirty="0">
                <a:solidFill>
                  <a:srgbClr val="0097A7"/>
                </a:solidFill>
                <a:cs typeface="+mn-cs"/>
                <a:hlinkClick r:id="rId4"/>
              </a:rPr>
              <a:t>://marketing.itmedia.co.jp/mm/articles/1212/12/news047.html</a:t>
            </a:r>
          </a:p>
          <a:p>
            <a:endParaRPr kumimoji="1" lang="ja-JP" altLang="en-US" sz="11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14720" t="19172" r="15278"/>
          <a:stretch/>
        </p:blipFill>
        <p:spPr bwMode="auto">
          <a:xfrm>
            <a:off x="7705206" y="742950"/>
            <a:ext cx="996271" cy="1075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1" name="Shape 241"/>
          <p:cNvSpPr txBox="1">
            <a:spLocks noGrp="1"/>
          </p:cNvSpPr>
          <p:nvPr>
            <p:ph type="title"/>
          </p:nvPr>
        </p:nvSpPr>
        <p:spPr>
          <a:xfrm>
            <a:off x="251520" y="267494"/>
            <a:ext cx="8520599" cy="572699"/>
          </a:xfrm>
          <a:prstGeom prst="rect">
            <a:avLst/>
          </a:prstGeom>
          <a:ln>
            <a:noFill/>
          </a:ln>
        </p:spPr>
        <p:txBody>
          <a:bodyPr lIns="91425" tIns="91425" rIns="91425" bIns="91425" anchor="t" anchorCtr="0">
            <a:noAutofit/>
          </a:bodyPr>
          <a:lstStyle/>
          <a:p>
            <a:pPr lvl="0">
              <a:spcBef>
                <a:spcPts val="0"/>
              </a:spcBef>
              <a:buNone/>
            </a:pPr>
            <a:r>
              <a:rPr lang="ja" dirty="0">
                <a:solidFill>
                  <a:schemeClr val="tx1"/>
                </a:solidFill>
                <a:latin typeface="+mj-ea"/>
                <a:ea typeface="+mj-ea"/>
              </a:rPr>
              <a:t>アクティブサポートの目的</a:t>
            </a:r>
          </a:p>
        </p:txBody>
      </p:sp>
      <p:sp>
        <p:nvSpPr>
          <p:cNvPr id="244" name="Shape 24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15</a:t>
            </a:fld>
            <a:endParaRPr lang="ja"/>
          </a:p>
        </p:txBody>
      </p:sp>
      <p:sp>
        <p:nvSpPr>
          <p:cNvPr id="245" name="Shape 245"/>
          <p:cNvSpPr txBox="1"/>
          <p:nvPr/>
        </p:nvSpPr>
        <p:spPr>
          <a:xfrm>
            <a:off x="4211960" y="4008557"/>
            <a:ext cx="3888432" cy="807434"/>
          </a:xfrm>
          <a:prstGeom prst="rect">
            <a:avLst/>
          </a:prstGeom>
          <a:noFill/>
          <a:ln w="19050">
            <a:solidFill>
              <a:srgbClr val="00B0F0"/>
            </a:solidFill>
          </a:ln>
        </p:spPr>
        <p:txBody>
          <a:bodyPr lIns="91425" tIns="91425" rIns="91425" bIns="91425" anchor="t" anchorCtr="0">
            <a:noAutofit/>
          </a:bodyPr>
          <a:lstStyle/>
          <a:p>
            <a:pPr lvl="0">
              <a:spcBef>
                <a:spcPts val="0"/>
              </a:spcBef>
              <a:buNone/>
            </a:pPr>
            <a:r>
              <a:rPr lang="ja-JP" altLang="en-US" sz="1800" dirty="0" smtClean="0"/>
              <a:t>消費者との</a:t>
            </a:r>
            <a:r>
              <a:rPr lang="ja-JP" altLang="en-US" sz="1800" dirty="0" smtClean="0">
                <a:solidFill>
                  <a:srgbClr val="FF0000"/>
                </a:solidFill>
              </a:rPr>
              <a:t>積極的対話</a:t>
            </a:r>
            <a:r>
              <a:rPr lang="ja-JP" altLang="en-US" sz="1800" dirty="0" smtClean="0"/>
              <a:t>実現により</a:t>
            </a:r>
            <a:endParaRPr lang="en-US" altLang="ja-JP" sz="1800" dirty="0" smtClean="0"/>
          </a:p>
          <a:p>
            <a:pPr lvl="0">
              <a:spcBef>
                <a:spcPts val="0"/>
              </a:spcBef>
              <a:buNone/>
            </a:pPr>
            <a:r>
              <a:rPr lang="ja-JP" altLang="en-US" sz="1800" dirty="0" smtClean="0"/>
              <a:t>コミュニケーション強化</a:t>
            </a:r>
            <a:endParaRPr sz="1800" dirty="0"/>
          </a:p>
        </p:txBody>
      </p:sp>
      <p:sp>
        <p:nvSpPr>
          <p:cNvPr id="246" name="Shape 246"/>
          <p:cNvSpPr txBox="1"/>
          <p:nvPr/>
        </p:nvSpPr>
        <p:spPr>
          <a:xfrm>
            <a:off x="5896143" y="1654807"/>
            <a:ext cx="2899862" cy="1865206"/>
          </a:xfrm>
          <a:prstGeom prst="rect">
            <a:avLst/>
          </a:prstGeom>
          <a:solidFill>
            <a:schemeClr val="bg1"/>
          </a:solidFill>
          <a:ln w="19050" cap="flat" cmpd="sng">
            <a:solidFill>
              <a:srgbClr val="00B0F0"/>
            </a:solidFill>
            <a:prstDash val="solid"/>
            <a:round/>
            <a:headEnd type="none" w="med" len="med"/>
            <a:tailEnd type="none" w="med" len="med"/>
          </a:ln>
        </p:spPr>
        <p:txBody>
          <a:bodyPr lIns="91425" tIns="91425" rIns="91425" bIns="91425" anchor="t" anchorCtr="0">
            <a:noAutofit/>
          </a:bodyPr>
          <a:lstStyle/>
          <a:p>
            <a:pPr lvl="0" rtl="0">
              <a:spcBef>
                <a:spcPts val="0"/>
              </a:spcBef>
              <a:buNone/>
            </a:pPr>
            <a:r>
              <a:rPr lang="ja-JP" altLang="en-US" sz="1600" dirty="0" smtClean="0"/>
              <a:t>＜オルビス</a:t>
            </a:r>
            <a:r>
              <a:rPr lang="ja" sz="1600" dirty="0" smtClean="0"/>
              <a:t>の</a:t>
            </a:r>
            <a:r>
              <a:rPr lang="ja" sz="1600" dirty="0"/>
              <a:t>アクティブサポートに</a:t>
            </a:r>
            <a:r>
              <a:rPr lang="ja" sz="1600" dirty="0" smtClean="0"/>
              <a:t>ついて</a:t>
            </a:r>
            <a:r>
              <a:rPr lang="ja-JP" altLang="en-US" sz="1600" dirty="0" smtClean="0"/>
              <a:t>＞</a:t>
            </a:r>
            <a:endParaRPr lang="ja" sz="1600" dirty="0"/>
          </a:p>
          <a:p>
            <a:pPr lvl="0" rtl="0">
              <a:spcBef>
                <a:spcPts val="0"/>
              </a:spcBef>
              <a:buNone/>
            </a:pPr>
            <a:r>
              <a:rPr lang="ja" sz="1200" dirty="0"/>
              <a:t>取り組みの結果、問い合わせる前に</a:t>
            </a:r>
            <a:r>
              <a:rPr lang="ja" sz="1200" dirty="0">
                <a:solidFill>
                  <a:srgbClr val="FF0000"/>
                </a:solidFill>
              </a:rPr>
              <a:t>離脱しそうな顧客をつなぎとめたり</a:t>
            </a:r>
            <a:r>
              <a:rPr lang="ja" sz="1200" dirty="0"/>
              <a:t>、ブランド理解や正しい情報を広めたり、第三者への波及効果に繋がるなど、</a:t>
            </a:r>
            <a:r>
              <a:rPr lang="ja" sz="1200" dirty="0">
                <a:solidFill>
                  <a:srgbClr val="FF0000"/>
                </a:solidFill>
              </a:rPr>
              <a:t>顧客価値を創造</a:t>
            </a:r>
            <a:r>
              <a:rPr lang="ja" sz="1200" dirty="0"/>
              <a:t>している。</a:t>
            </a:r>
          </a:p>
          <a:p>
            <a:pPr lvl="0">
              <a:spcBef>
                <a:spcPts val="0"/>
              </a:spcBef>
              <a:buNone/>
            </a:pPr>
            <a:r>
              <a:rPr lang="ja" dirty="0"/>
              <a:t>（日経産業新聞　2015/7/16）</a:t>
            </a:r>
          </a:p>
        </p:txBody>
      </p:sp>
      <p:sp>
        <p:nvSpPr>
          <p:cNvPr id="247" name="Shape 247"/>
          <p:cNvSpPr/>
          <p:nvPr/>
        </p:nvSpPr>
        <p:spPr>
          <a:xfrm>
            <a:off x="6331453" y="3563241"/>
            <a:ext cx="340499" cy="405115"/>
          </a:xfrm>
          <a:prstGeom prst="down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8" name="Shape 248"/>
          <p:cNvSpPr/>
          <p:nvPr/>
        </p:nvSpPr>
        <p:spPr>
          <a:xfrm rot="5400000">
            <a:off x="2008019" y="3279153"/>
            <a:ext cx="695762" cy="568176"/>
          </a:xfrm>
          <a:prstGeom prst="rightArrow">
            <a:avLst>
              <a:gd name="adj1" fmla="val 50000"/>
              <a:gd name="adj2" fmla="val 50000"/>
            </a:avLst>
          </a:prstGeom>
          <a:solidFill>
            <a:schemeClr val="accen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9" name="Shape 249"/>
          <p:cNvSpPr/>
          <p:nvPr/>
        </p:nvSpPr>
        <p:spPr>
          <a:xfrm>
            <a:off x="1190713" y="3987973"/>
            <a:ext cx="2330373" cy="889800"/>
          </a:xfrm>
          <a:prstGeom prst="ellipse">
            <a:avLst/>
          </a:prstGeom>
          <a:solidFill>
            <a:schemeClr val="bg1"/>
          </a:solidFill>
          <a:ln w="28575" cap="flat" cmpd="sng">
            <a:solidFill>
              <a:schemeClr val="tx1"/>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50" name="Shape 250"/>
          <p:cNvSpPr txBox="1"/>
          <p:nvPr/>
        </p:nvSpPr>
        <p:spPr>
          <a:xfrm>
            <a:off x="1341587" y="4091575"/>
            <a:ext cx="2179499" cy="641399"/>
          </a:xfrm>
          <a:prstGeom prst="rect">
            <a:avLst/>
          </a:prstGeom>
          <a:noFill/>
          <a:ln>
            <a:noFill/>
          </a:ln>
        </p:spPr>
        <p:txBody>
          <a:bodyPr lIns="91425" tIns="91425" rIns="91425" bIns="91425" anchor="t" anchorCtr="0">
            <a:noAutofit/>
          </a:bodyPr>
          <a:lstStyle/>
          <a:p>
            <a:pPr lvl="0">
              <a:spcBef>
                <a:spcPts val="0"/>
              </a:spcBef>
              <a:buNone/>
            </a:pPr>
            <a:r>
              <a:rPr lang="ja" sz="3000" dirty="0">
                <a:solidFill>
                  <a:srgbClr val="4A86E8"/>
                </a:solidFill>
              </a:rPr>
              <a:t>関係性構築</a:t>
            </a:r>
          </a:p>
        </p:txBody>
      </p:sp>
      <p:sp>
        <p:nvSpPr>
          <p:cNvPr id="2" name="テキスト ボックス 1"/>
          <p:cNvSpPr txBox="1"/>
          <p:nvPr/>
        </p:nvSpPr>
        <p:spPr>
          <a:xfrm>
            <a:off x="343895" y="1073370"/>
            <a:ext cx="5340091" cy="2054409"/>
          </a:xfrm>
          <a:prstGeom prst="rect">
            <a:avLst/>
          </a:prstGeom>
          <a:noFill/>
          <a:ln w="28575">
            <a:solidFill>
              <a:srgbClr val="002060"/>
            </a:solidFill>
          </a:ln>
        </p:spPr>
        <p:txBody>
          <a:bodyPr wrap="square" rtlCol="0">
            <a:spAutoFit/>
          </a:bodyPr>
          <a:lstStyle/>
          <a:p>
            <a:r>
              <a:rPr kumimoji="1" lang="ja-JP" altLang="en-US" sz="2400" dirty="0" smtClean="0"/>
              <a:t>１</a:t>
            </a:r>
            <a:r>
              <a:rPr kumimoji="1" lang="en-US" altLang="ja-JP" dirty="0" smtClean="0"/>
              <a:t>.</a:t>
            </a:r>
            <a:r>
              <a:rPr kumimoji="1" lang="ja-JP" altLang="en-US" sz="1200" dirty="0" smtClean="0"/>
              <a:t> </a:t>
            </a:r>
            <a:r>
              <a:rPr kumimoji="1" lang="ja-JP" altLang="en-US" sz="1800" dirty="0" smtClean="0"/>
              <a:t>企業に直接不満を言わず</a:t>
            </a:r>
            <a:r>
              <a:rPr kumimoji="1" lang="en-US" altLang="ja-JP" sz="1800" dirty="0" smtClean="0"/>
              <a:t>SNS</a:t>
            </a:r>
            <a:r>
              <a:rPr kumimoji="1" lang="ja-JP" altLang="en-US" sz="1800" dirty="0" smtClean="0"/>
              <a:t>や身の回りには　</a:t>
            </a:r>
            <a:endParaRPr kumimoji="1" lang="en-US" altLang="ja-JP" sz="1800" dirty="0" smtClean="0"/>
          </a:p>
          <a:p>
            <a:r>
              <a:rPr kumimoji="1" lang="ja-JP" altLang="en-US" sz="1800" dirty="0"/>
              <a:t>　 </a:t>
            </a:r>
            <a:r>
              <a:rPr kumimoji="1" lang="ja-JP" altLang="en-US" sz="1800" dirty="0" smtClean="0"/>
              <a:t>  本音を話す</a:t>
            </a:r>
            <a:r>
              <a:rPr kumimoji="1" lang="ja-JP" altLang="en-US" sz="1800" dirty="0" smtClean="0">
                <a:solidFill>
                  <a:srgbClr val="FF0000"/>
                </a:solidFill>
              </a:rPr>
              <a:t>サイレントマジョリティの離反率</a:t>
            </a:r>
            <a:endParaRPr kumimoji="1" lang="en-US" altLang="ja-JP" sz="1800" dirty="0" smtClean="0">
              <a:solidFill>
                <a:srgbClr val="FF0000"/>
              </a:solidFill>
            </a:endParaRPr>
          </a:p>
          <a:p>
            <a:r>
              <a:rPr kumimoji="1" lang="ja-JP" altLang="en-US" sz="1800" dirty="0">
                <a:solidFill>
                  <a:srgbClr val="FF0000"/>
                </a:solidFill>
              </a:rPr>
              <a:t>　</a:t>
            </a:r>
            <a:r>
              <a:rPr kumimoji="1" lang="ja-JP" altLang="en-US" sz="1800" dirty="0" smtClean="0">
                <a:solidFill>
                  <a:srgbClr val="FF0000"/>
                </a:solidFill>
              </a:rPr>
              <a:t>   を抑制</a:t>
            </a:r>
            <a:r>
              <a:rPr kumimoji="1" lang="ja-JP" altLang="en-US" sz="1800" dirty="0" smtClean="0"/>
              <a:t>する</a:t>
            </a:r>
            <a:r>
              <a:rPr kumimoji="1" lang="en-US" altLang="ja-JP" sz="1050" dirty="0" smtClean="0"/>
              <a:t>『Twitter</a:t>
            </a:r>
            <a:r>
              <a:rPr kumimoji="1" lang="ja-JP" altLang="en-US" sz="1050" dirty="0" smtClean="0"/>
              <a:t>運用者は絶対に知っておきたい！「アクティブ</a:t>
            </a:r>
            <a:endParaRPr kumimoji="1" lang="en-US" altLang="ja-JP" sz="1050" dirty="0" smtClean="0"/>
          </a:p>
          <a:p>
            <a:r>
              <a:rPr kumimoji="1" lang="ja-JP" altLang="en-US" sz="1050" dirty="0"/>
              <a:t>　</a:t>
            </a:r>
            <a:r>
              <a:rPr kumimoji="1" lang="ja-JP" altLang="en-US" sz="1050" dirty="0" smtClean="0"/>
              <a:t>　　　　　　　　　　　　　サポート」とは？いま企業が</a:t>
            </a:r>
            <a:r>
              <a:rPr kumimoji="1" lang="en-US" altLang="ja-JP" sz="1050" dirty="0" smtClean="0"/>
              <a:t>Twitter</a:t>
            </a:r>
            <a:r>
              <a:rPr kumimoji="1" lang="ja-JP" altLang="en-US" sz="1050" dirty="0" smtClean="0"/>
              <a:t>に注目する理由</a:t>
            </a:r>
            <a:r>
              <a:rPr kumimoji="1" lang="en-US" altLang="ja-JP" sz="1050" dirty="0" smtClean="0"/>
              <a:t>』</a:t>
            </a:r>
          </a:p>
          <a:p>
            <a:endParaRPr kumimoji="1" lang="en-US" altLang="ja-JP" sz="1050" dirty="0" smtClean="0"/>
          </a:p>
          <a:p>
            <a:endParaRPr kumimoji="1" lang="en-US" altLang="ja-JP" sz="200" dirty="0" smtClean="0"/>
          </a:p>
          <a:p>
            <a:r>
              <a:rPr kumimoji="1" lang="ja-JP" altLang="en-US" sz="2400" dirty="0" smtClean="0"/>
              <a:t>２</a:t>
            </a:r>
            <a:r>
              <a:rPr kumimoji="1" lang="en-US" altLang="ja-JP" dirty="0" smtClean="0"/>
              <a:t>.</a:t>
            </a:r>
            <a:r>
              <a:rPr kumimoji="1" lang="en-US" altLang="ja-JP" sz="1200" dirty="0" smtClean="0"/>
              <a:t> </a:t>
            </a:r>
            <a:r>
              <a:rPr kumimoji="1" lang="ja-JP" altLang="en-US" sz="1800" dirty="0" smtClean="0">
                <a:solidFill>
                  <a:srgbClr val="0070C0"/>
                </a:solidFill>
              </a:rPr>
              <a:t>中長期的</a:t>
            </a:r>
            <a:r>
              <a:rPr kumimoji="1" lang="ja-JP" altLang="en-US" sz="1800" dirty="0" smtClean="0"/>
              <a:t>なファン形成</a:t>
            </a:r>
            <a:endParaRPr kumimoji="1" lang="en-US" altLang="ja-JP" sz="1800" dirty="0" smtClean="0"/>
          </a:p>
          <a:p>
            <a:r>
              <a:rPr kumimoji="1" lang="ja-JP" altLang="en-US" sz="1050" dirty="0" smtClean="0"/>
              <a:t>　　　</a:t>
            </a:r>
            <a:r>
              <a:rPr kumimoji="1" lang="en-US" altLang="ja-JP" sz="1050" dirty="0" smtClean="0"/>
              <a:t>『</a:t>
            </a:r>
            <a:r>
              <a:rPr kumimoji="1" lang="ja-JP" altLang="en-US" sz="1050" dirty="0" smtClean="0"/>
              <a:t>親身な語りかけが企業と生活者の距離を縮める～アクティブサポート～</a:t>
            </a:r>
            <a:r>
              <a:rPr kumimoji="1" lang="en-US" altLang="ja-JP" sz="1050" dirty="0" smtClean="0"/>
              <a:t>』</a:t>
            </a:r>
          </a:p>
          <a:p>
            <a:endParaRPr kumimoji="1" lang="ja-JP" altLang="en-US" sz="1000" dirty="0"/>
          </a:p>
        </p:txBody>
      </p:sp>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2335" t="33865" r="12602" b="31221"/>
          <a:stretch/>
        </p:blipFill>
        <p:spPr bwMode="auto">
          <a:xfrm>
            <a:off x="6331453" y="1175518"/>
            <a:ext cx="1359776" cy="474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323528" y="339502"/>
            <a:ext cx="8520599" cy="572699"/>
          </a:xfrm>
          <a:prstGeom prst="rect">
            <a:avLst/>
          </a:prstGeom>
        </p:spPr>
        <p:txBody>
          <a:bodyPr lIns="91425" tIns="91425" rIns="91425" bIns="91425" anchor="t" anchorCtr="0">
            <a:noAutofit/>
          </a:bodyPr>
          <a:lstStyle/>
          <a:p>
            <a:pPr lvl="0">
              <a:spcBef>
                <a:spcPts val="0"/>
              </a:spcBef>
              <a:buClr>
                <a:schemeClr val="dk1"/>
              </a:buClr>
              <a:buSzPct val="39285"/>
              <a:buFont typeface="Arial"/>
              <a:buNone/>
            </a:pPr>
            <a:r>
              <a:rPr lang="ja" dirty="0" smtClean="0">
                <a:latin typeface="+mj-ea"/>
                <a:ea typeface="+mj-ea"/>
              </a:rPr>
              <a:t>アクティブサポート事例</a:t>
            </a:r>
            <a:r>
              <a:rPr lang="ja-JP" altLang="en-US" dirty="0" smtClean="0">
                <a:latin typeface="+mj-ea"/>
                <a:ea typeface="+mj-ea"/>
              </a:rPr>
              <a:t>①</a:t>
            </a:r>
            <a:endParaRPr lang="ja" dirty="0">
              <a:latin typeface="+mj-ea"/>
              <a:ea typeface="+mj-ea"/>
            </a:endParaRPr>
          </a:p>
        </p:txBody>
      </p:sp>
      <p:sp>
        <p:nvSpPr>
          <p:cNvPr id="256" name="Shape 256"/>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16</a:t>
            </a:fld>
            <a:endParaRPr lang="ja"/>
          </a:p>
        </p:txBody>
      </p:sp>
      <p:cxnSp>
        <p:nvCxnSpPr>
          <p:cNvPr id="257" name="Shape 257"/>
          <p:cNvCxnSpPr/>
          <p:nvPr/>
        </p:nvCxnSpPr>
        <p:spPr>
          <a:xfrm rot="10800000" flipH="1">
            <a:off x="794500" y="3805999"/>
            <a:ext cx="731700" cy="10500"/>
          </a:xfrm>
          <a:prstGeom prst="straightConnector1">
            <a:avLst/>
          </a:prstGeom>
          <a:noFill/>
          <a:ln w="114300" cap="flat" cmpd="sng">
            <a:solidFill>
              <a:schemeClr val="lt1"/>
            </a:solidFill>
            <a:prstDash val="solid"/>
            <a:round/>
            <a:headEnd type="none" w="lg" len="lg"/>
            <a:tailEnd type="none" w="lg" len="lg"/>
          </a:ln>
        </p:spPr>
      </p:cxnSp>
      <p:pic>
        <p:nvPicPr>
          <p:cNvPr id="258" name="Shape 258"/>
          <p:cNvPicPr preferRelativeResize="0"/>
          <p:nvPr/>
        </p:nvPicPr>
        <p:blipFill>
          <a:blip r:embed="rId3">
            <a:alphaModFix/>
          </a:blip>
          <a:stretch>
            <a:fillRect/>
          </a:stretch>
        </p:blipFill>
        <p:spPr>
          <a:xfrm>
            <a:off x="681163" y="1489993"/>
            <a:ext cx="2569341" cy="3208925"/>
          </a:xfrm>
          <a:prstGeom prst="rect">
            <a:avLst/>
          </a:prstGeom>
          <a:noFill/>
          <a:ln>
            <a:noFill/>
          </a:ln>
        </p:spPr>
      </p:pic>
      <p:pic>
        <p:nvPicPr>
          <p:cNvPr id="259" name="Shape 259"/>
          <p:cNvPicPr preferRelativeResize="0"/>
          <p:nvPr/>
        </p:nvPicPr>
        <p:blipFill>
          <a:blip r:embed="rId4">
            <a:alphaModFix/>
          </a:blip>
          <a:stretch>
            <a:fillRect/>
          </a:stretch>
        </p:blipFill>
        <p:spPr>
          <a:xfrm>
            <a:off x="4060150" y="1039012"/>
            <a:ext cx="2854649" cy="3732049"/>
          </a:xfrm>
          <a:prstGeom prst="rect">
            <a:avLst/>
          </a:prstGeom>
          <a:noFill/>
          <a:ln>
            <a:noFill/>
          </a:ln>
        </p:spPr>
      </p:pic>
      <p:sp>
        <p:nvSpPr>
          <p:cNvPr id="260" name="Shape 260"/>
          <p:cNvSpPr/>
          <p:nvPr/>
        </p:nvSpPr>
        <p:spPr>
          <a:xfrm>
            <a:off x="1784475" y="1028743"/>
            <a:ext cx="2275799" cy="922500"/>
          </a:xfrm>
          <a:prstGeom prst="wedgeEllipseCallout">
            <a:avLst>
              <a:gd name="adj1" fmla="val -33527"/>
              <a:gd name="adj2" fmla="val 63095"/>
            </a:avLst>
          </a:prstGeom>
          <a:solidFill>
            <a:srgbClr val="FAB0FC"/>
          </a:solidFill>
          <a:ln w="12700"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商品への</a:t>
            </a:r>
            <a:r>
              <a:rPr lang="ja" sz="1800" dirty="0" smtClean="0">
                <a:solidFill>
                  <a:srgbClr val="FF0000"/>
                </a:solidFill>
              </a:rPr>
              <a:t>好意的</a:t>
            </a:r>
            <a:r>
              <a:rPr lang="ja-JP" altLang="en-US" sz="1800" dirty="0" smtClean="0">
                <a:solidFill>
                  <a:srgbClr val="FF0000"/>
                </a:solidFill>
              </a:rPr>
              <a:t>　</a:t>
            </a:r>
            <a:endParaRPr lang="en-US" altLang="ja-JP" sz="1800" dirty="0" smtClean="0">
              <a:solidFill>
                <a:srgbClr val="FF0000"/>
              </a:solidFill>
            </a:endParaRPr>
          </a:p>
          <a:p>
            <a:pPr lvl="0">
              <a:spcBef>
                <a:spcPts val="0"/>
              </a:spcBef>
              <a:buNone/>
            </a:pPr>
            <a:r>
              <a:rPr lang="ja-JP" altLang="en-US" dirty="0" smtClean="0"/>
              <a:t>　な</a:t>
            </a:r>
            <a:r>
              <a:rPr lang="ja" dirty="0" smtClean="0"/>
              <a:t>コメント</a:t>
            </a:r>
            <a:endParaRPr lang="ja" dirty="0"/>
          </a:p>
        </p:txBody>
      </p:sp>
      <p:cxnSp>
        <p:nvCxnSpPr>
          <p:cNvPr id="3" name="直線コネクタ 2"/>
          <p:cNvCxnSpPr/>
          <p:nvPr/>
        </p:nvCxnSpPr>
        <p:spPr>
          <a:xfrm>
            <a:off x="2699792" y="2427734"/>
            <a:ext cx="3600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790850" y="2630041"/>
            <a:ext cx="3658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線コネクタ 3"/>
          <p:cNvCxnSpPr/>
          <p:nvPr/>
        </p:nvCxnSpPr>
        <p:spPr>
          <a:xfrm>
            <a:off x="1331640" y="4332684"/>
            <a:ext cx="122413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4644008" y="4659982"/>
            <a:ext cx="12961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6516216" y="4485294"/>
            <a:ext cx="28803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4644008" y="3363838"/>
            <a:ext cx="21602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a:off x="4644008" y="3543858"/>
            <a:ext cx="50405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7219" t="967" r="27748"/>
          <a:stretch/>
        </p:blipFill>
        <p:spPr bwMode="auto">
          <a:xfrm rot="158246">
            <a:off x="8338466" y="1984432"/>
            <a:ext cx="358159" cy="1086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35884" t="8862" r="36116" b="8401"/>
          <a:stretch/>
        </p:blipFill>
        <p:spPr bwMode="auto">
          <a:xfrm rot="703168">
            <a:off x="8442232" y="3350747"/>
            <a:ext cx="468388" cy="1384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r="56154"/>
          <a:stretch/>
        </p:blipFill>
        <p:spPr bwMode="auto">
          <a:xfrm rot="21340607">
            <a:off x="7213336" y="3190777"/>
            <a:ext cx="604063" cy="1822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904077">
            <a:off x="7850375" y="2452288"/>
            <a:ext cx="383041" cy="1366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Shape 266"/>
          <p:cNvSpPr txBox="1">
            <a:spLocks noGrp="1"/>
          </p:cNvSpPr>
          <p:nvPr>
            <p:ph type="title"/>
          </p:nvPr>
        </p:nvSpPr>
        <p:spPr>
          <a:xfrm>
            <a:off x="224200" y="341000"/>
            <a:ext cx="8520599" cy="572699"/>
          </a:xfrm>
          <a:prstGeom prst="rect">
            <a:avLst/>
          </a:prstGeom>
        </p:spPr>
        <p:txBody>
          <a:bodyPr lIns="91425" tIns="91425" rIns="91425" bIns="91425" anchor="t" anchorCtr="0">
            <a:noAutofit/>
          </a:bodyPr>
          <a:lstStyle/>
          <a:p>
            <a:pPr lvl="0">
              <a:spcBef>
                <a:spcPts val="0"/>
              </a:spcBef>
              <a:buClr>
                <a:schemeClr val="dk1"/>
              </a:buClr>
              <a:buSzPct val="39285"/>
              <a:buFont typeface="Arial"/>
              <a:buNone/>
            </a:pPr>
            <a:r>
              <a:rPr lang="ja" dirty="0" smtClean="0"/>
              <a:t>アクティブサポート事例</a:t>
            </a:r>
            <a:r>
              <a:rPr lang="ja" dirty="0"/>
              <a:t>②</a:t>
            </a:r>
          </a:p>
        </p:txBody>
      </p:sp>
      <p:sp>
        <p:nvSpPr>
          <p:cNvPr id="267" name="Shape 267"/>
          <p:cNvSpPr txBox="1">
            <a:spLocks noGrp="1"/>
          </p:cNvSpPr>
          <p:nvPr>
            <p:ph type="body" idx="1"/>
          </p:nvPr>
        </p:nvSpPr>
        <p:spPr>
          <a:xfrm>
            <a:off x="1390950" y="2780800"/>
            <a:ext cx="1175099" cy="572699"/>
          </a:xfrm>
          <a:prstGeom prst="rect">
            <a:avLst/>
          </a:prstGeom>
        </p:spPr>
        <p:txBody>
          <a:bodyPr lIns="91425" tIns="91425" rIns="91425" bIns="91425" anchor="t" anchorCtr="0">
            <a:noAutofit/>
          </a:bodyPr>
          <a:lstStyle/>
          <a:p>
            <a:pPr lvl="0">
              <a:spcBef>
                <a:spcPts val="0"/>
              </a:spcBef>
              <a:buNone/>
            </a:pPr>
            <a:endParaRPr/>
          </a:p>
        </p:txBody>
      </p:sp>
      <p:sp>
        <p:nvSpPr>
          <p:cNvPr id="268" name="Shape 268"/>
          <p:cNvSpPr txBox="1">
            <a:spLocks noGrp="1"/>
          </p:cNvSpPr>
          <p:nvPr>
            <p:ph type="body" idx="2"/>
          </p:nvPr>
        </p:nvSpPr>
        <p:spPr>
          <a:xfrm>
            <a:off x="4832400" y="3557700"/>
            <a:ext cx="951899" cy="572699"/>
          </a:xfrm>
          <a:prstGeom prst="rect">
            <a:avLst/>
          </a:prstGeom>
        </p:spPr>
        <p:txBody>
          <a:bodyPr lIns="91425" tIns="91425" rIns="91425" bIns="91425" anchor="t" anchorCtr="0">
            <a:noAutofit/>
          </a:bodyPr>
          <a:lstStyle/>
          <a:p>
            <a:pPr lvl="0">
              <a:spcBef>
                <a:spcPts val="0"/>
              </a:spcBef>
              <a:buNone/>
            </a:pPr>
            <a:endParaRPr/>
          </a:p>
        </p:txBody>
      </p:sp>
      <p:sp>
        <p:nvSpPr>
          <p:cNvPr id="269" name="Shape 26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17</a:t>
            </a:fld>
            <a:endParaRPr lang="ja"/>
          </a:p>
        </p:txBody>
      </p:sp>
      <p:pic>
        <p:nvPicPr>
          <p:cNvPr id="270" name="Shape 270"/>
          <p:cNvPicPr preferRelativeResize="0"/>
          <p:nvPr/>
        </p:nvPicPr>
        <p:blipFill rotWithShape="1">
          <a:blip r:embed="rId3">
            <a:alphaModFix/>
          </a:blip>
          <a:srcRect b="-5574"/>
          <a:stretch/>
        </p:blipFill>
        <p:spPr>
          <a:xfrm>
            <a:off x="798037" y="1035300"/>
            <a:ext cx="2991274" cy="3884101"/>
          </a:xfrm>
          <a:prstGeom prst="rect">
            <a:avLst/>
          </a:prstGeom>
          <a:noFill/>
          <a:ln>
            <a:noFill/>
          </a:ln>
        </p:spPr>
      </p:pic>
      <p:pic>
        <p:nvPicPr>
          <p:cNvPr id="271" name="Shape 271"/>
          <p:cNvPicPr preferRelativeResize="0"/>
          <p:nvPr/>
        </p:nvPicPr>
        <p:blipFill>
          <a:blip r:embed="rId4">
            <a:alphaModFix/>
          </a:blip>
          <a:stretch>
            <a:fillRect/>
          </a:stretch>
        </p:blipFill>
        <p:spPr>
          <a:xfrm>
            <a:off x="3896275" y="2283975"/>
            <a:ext cx="3235400" cy="2304350"/>
          </a:xfrm>
          <a:prstGeom prst="rect">
            <a:avLst/>
          </a:prstGeom>
          <a:noFill/>
          <a:ln>
            <a:noFill/>
          </a:ln>
        </p:spPr>
      </p:pic>
      <p:sp>
        <p:nvSpPr>
          <p:cNvPr id="272" name="Shape 272"/>
          <p:cNvSpPr/>
          <p:nvPr/>
        </p:nvSpPr>
        <p:spPr>
          <a:xfrm>
            <a:off x="3896275" y="913700"/>
            <a:ext cx="4060101" cy="1166100"/>
          </a:xfrm>
          <a:prstGeom prst="wedgeEllipseCallout">
            <a:avLst>
              <a:gd name="adj1" fmla="val -54496"/>
              <a:gd name="adj2" fmla="val 34493"/>
            </a:avLst>
          </a:prstGeom>
          <a:solidFill>
            <a:schemeClr val="accent5">
              <a:lumMod val="20000"/>
              <a:lumOff val="80000"/>
            </a:schemeClr>
          </a:solidFill>
          <a:ln w="12700"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企業に対して直接不満を言わない</a:t>
            </a:r>
            <a:r>
              <a:rPr lang="ja" sz="1800" dirty="0">
                <a:solidFill>
                  <a:srgbClr val="0070C0"/>
                </a:solidFill>
              </a:rPr>
              <a:t>サイレントマジョリティ</a:t>
            </a:r>
          </a:p>
        </p:txBody>
      </p:sp>
      <p:pic>
        <p:nvPicPr>
          <p:cNvPr id="273" name="Shape 273"/>
          <p:cNvPicPr preferRelativeResize="0"/>
          <p:nvPr/>
        </p:nvPicPr>
        <p:blipFill>
          <a:blip r:embed="rId5">
            <a:alphaModFix/>
          </a:blip>
          <a:stretch>
            <a:fillRect/>
          </a:stretch>
        </p:blipFill>
        <p:spPr>
          <a:xfrm>
            <a:off x="7280875" y="2293150"/>
            <a:ext cx="1600200" cy="2286000"/>
          </a:xfrm>
          <a:prstGeom prst="rect">
            <a:avLst/>
          </a:prstGeom>
          <a:noFill/>
          <a:ln>
            <a:noFill/>
          </a:ln>
        </p:spPr>
      </p:pic>
      <p:cxnSp>
        <p:nvCxnSpPr>
          <p:cNvPr id="3" name="直線コネクタ 2"/>
          <p:cNvCxnSpPr/>
          <p:nvPr/>
        </p:nvCxnSpPr>
        <p:spPr>
          <a:xfrm>
            <a:off x="1363122" y="1502480"/>
            <a:ext cx="96203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2293674" y="1373188"/>
            <a:ext cx="132051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線コネクタ 3"/>
          <p:cNvCxnSpPr/>
          <p:nvPr/>
        </p:nvCxnSpPr>
        <p:spPr>
          <a:xfrm>
            <a:off x="1259632" y="3219822"/>
            <a:ext cx="23545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899592" y="3436150"/>
            <a:ext cx="12961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xfrm>
            <a:off x="311700" y="299250"/>
            <a:ext cx="8520599" cy="572699"/>
          </a:xfrm>
          <a:prstGeom prst="rect">
            <a:avLst/>
          </a:prstGeom>
        </p:spPr>
        <p:txBody>
          <a:bodyPr lIns="91425" tIns="91425" rIns="91425" bIns="91425" anchor="t" anchorCtr="0">
            <a:noAutofit/>
          </a:bodyPr>
          <a:lstStyle/>
          <a:p>
            <a:pPr lvl="0" rtl="0">
              <a:spcBef>
                <a:spcPts val="0"/>
              </a:spcBef>
              <a:buNone/>
            </a:pPr>
            <a:r>
              <a:rPr lang="ja"/>
              <a:t>企業の担当者への調査</a:t>
            </a:r>
          </a:p>
          <a:p>
            <a:pPr lvl="0">
              <a:spcBef>
                <a:spcPts val="0"/>
              </a:spcBef>
              <a:buNone/>
            </a:pPr>
            <a:endParaRPr/>
          </a:p>
        </p:txBody>
      </p:sp>
      <p:sp>
        <p:nvSpPr>
          <p:cNvPr id="279" name="Shape 27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18</a:t>
            </a:fld>
            <a:endParaRPr lang="ja"/>
          </a:p>
        </p:txBody>
      </p:sp>
      <p:pic>
        <p:nvPicPr>
          <p:cNvPr id="280" name="Shape 280"/>
          <p:cNvPicPr preferRelativeResize="0"/>
          <p:nvPr/>
        </p:nvPicPr>
        <p:blipFill rotWithShape="1">
          <a:blip r:embed="rId3">
            <a:alphaModFix/>
          </a:blip>
          <a:srcRect l="15533" t="19165"/>
          <a:stretch/>
        </p:blipFill>
        <p:spPr>
          <a:xfrm>
            <a:off x="90825" y="1800525"/>
            <a:ext cx="3768299" cy="2862699"/>
          </a:xfrm>
          <a:prstGeom prst="rect">
            <a:avLst/>
          </a:prstGeom>
          <a:noFill/>
          <a:ln>
            <a:noFill/>
          </a:ln>
        </p:spPr>
      </p:pic>
      <p:sp>
        <p:nvSpPr>
          <p:cNvPr id="281" name="Shape 281"/>
          <p:cNvSpPr/>
          <p:nvPr/>
        </p:nvSpPr>
        <p:spPr>
          <a:xfrm>
            <a:off x="1784649" y="2467573"/>
            <a:ext cx="828575" cy="908712"/>
          </a:xfrm>
          <a:prstGeom prst="irregularSeal1">
            <a:avLst/>
          </a:prstGeom>
          <a:noFill/>
          <a:ln w="19050" cap="flat" cmpd="sng">
            <a:solidFill>
              <a:srgbClr val="FFFF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282" name="Shape 282"/>
          <p:cNvPicPr preferRelativeResize="0"/>
          <p:nvPr/>
        </p:nvPicPr>
        <p:blipFill rotWithShape="1">
          <a:blip r:embed="rId4">
            <a:alphaModFix/>
          </a:blip>
          <a:srcRect l="27983" t="18155" r="25142" b="-8"/>
          <a:stretch/>
        </p:blipFill>
        <p:spPr>
          <a:xfrm>
            <a:off x="3048062" y="1766472"/>
            <a:ext cx="3047850" cy="2930800"/>
          </a:xfrm>
          <a:prstGeom prst="rect">
            <a:avLst/>
          </a:prstGeom>
          <a:noFill/>
          <a:ln>
            <a:noFill/>
          </a:ln>
        </p:spPr>
      </p:pic>
      <p:sp>
        <p:nvSpPr>
          <p:cNvPr id="283" name="Shape 283"/>
          <p:cNvSpPr/>
          <p:nvPr/>
        </p:nvSpPr>
        <p:spPr>
          <a:xfrm>
            <a:off x="4458686" y="2343373"/>
            <a:ext cx="828575" cy="908712"/>
          </a:xfrm>
          <a:prstGeom prst="irregularSeal1">
            <a:avLst/>
          </a:prstGeom>
          <a:noFill/>
          <a:ln w="19050" cap="flat" cmpd="sng">
            <a:solidFill>
              <a:srgbClr val="FFFF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84" name="Shape 284"/>
          <p:cNvSpPr txBox="1"/>
          <p:nvPr/>
        </p:nvSpPr>
        <p:spPr>
          <a:xfrm>
            <a:off x="4957750" y="1913787"/>
            <a:ext cx="828599" cy="689700"/>
          </a:xfrm>
          <a:prstGeom prst="rect">
            <a:avLst/>
          </a:prstGeom>
          <a:noFill/>
          <a:ln>
            <a:noFill/>
          </a:ln>
        </p:spPr>
        <p:txBody>
          <a:bodyPr lIns="91425" tIns="91425" rIns="91425" bIns="91425" anchor="ctr" anchorCtr="0">
            <a:noAutofit/>
          </a:bodyPr>
          <a:lstStyle/>
          <a:p>
            <a:pPr lvl="0" rtl="0">
              <a:spcBef>
                <a:spcPts val="0"/>
              </a:spcBef>
              <a:buNone/>
            </a:pPr>
            <a:r>
              <a:rPr lang="ja" sz="1800">
                <a:solidFill>
                  <a:schemeClr val="dk1"/>
                </a:solidFill>
              </a:rPr>
              <a:t>n=100</a:t>
            </a:r>
          </a:p>
        </p:txBody>
      </p:sp>
      <p:sp>
        <p:nvSpPr>
          <p:cNvPr id="285" name="Shape 285"/>
          <p:cNvSpPr txBox="1"/>
          <p:nvPr/>
        </p:nvSpPr>
        <p:spPr>
          <a:xfrm>
            <a:off x="2113200" y="1913787"/>
            <a:ext cx="828599" cy="689700"/>
          </a:xfrm>
          <a:prstGeom prst="rect">
            <a:avLst/>
          </a:prstGeom>
          <a:noFill/>
          <a:ln>
            <a:noFill/>
          </a:ln>
        </p:spPr>
        <p:txBody>
          <a:bodyPr lIns="91425" tIns="91425" rIns="91425" bIns="91425" anchor="ctr" anchorCtr="0">
            <a:noAutofit/>
          </a:bodyPr>
          <a:lstStyle/>
          <a:p>
            <a:pPr lvl="0" rtl="0">
              <a:spcBef>
                <a:spcPts val="0"/>
              </a:spcBef>
              <a:buNone/>
            </a:pPr>
            <a:r>
              <a:rPr lang="ja" sz="1800" dirty="0">
                <a:solidFill>
                  <a:schemeClr val="dk1"/>
                </a:solidFill>
              </a:rPr>
              <a:t>n=100</a:t>
            </a:r>
          </a:p>
        </p:txBody>
      </p:sp>
      <p:sp>
        <p:nvSpPr>
          <p:cNvPr id="286" name="Shape 286"/>
          <p:cNvSpPr txBox="1"/>
          <p:nvPr/>
        </p:nvSpPr>
        <p:spPr>
          <a:xfrm>
            <a:off x="1784650" y="1103725"/>
            <a:ext cx="2183400" cy="393600"/>
          </a:xfrm>
          <a:prstGeom prst="rect">
            <a:avLst/>
          </a:prstGeom>
          <a:noFill/>
          <a:ln>
            <a:noFill/>
          </a:ln>
        </p:spPr>
        <p:txBody>
          <a:bodyPr lIns="91425" tIns="91425" rIns="91425" bIns="91425" anchor="t" anchorCtr="0">
            <a:noAutofit/>
          </a:bodyPr>
          <a:lstStyle/>
          <a:p>
            <a:pPr lvl="0">
              <a:spcBef>
                <a:spcPts val="0"/>
              </a:spcBef>
              <a:buNone/>
            </a:pPr>
            <a:endParaRPr sz="1800">
              <a:latin typeface="MS PGothic"/>
              <a:ea typeface="MS PGothic"/>
              <a:cs typeface="MS PGothic"/>
              <a:sym typeface="MS PGothic"/>
            </a:endParaRPr>
          </a:p>
        </p:txBody>
      </p:sp>
      <p:sp>
        <p:nvSpPr>
          <p:cNvPr id="287" name="Shape 287"/>
          <p:cNvSpPr txBox="1"/>
          <p:nvPr/>
        </p:nvSpPr>
        <p:spPr>
          <a:xfrm>
            <a:off x="285323" y="1224087"/>
            <a:ext cx="2627788" cy="576438"/>
          </a:xfrm>
          <a:prstGeom prst="rect">
            <a:avLst/>
          </a:prstGeom>
          <a:noFill/>
          <a:ln>
            <a:noFill/>
          </a:ln>
        </p:spPr>
        <p:txBody>
          <a:bodyPr lIns="91425" tIns="91425" rIns="91425" bIns="91425" anchor="t" anchorCtr="0">
            <a:noAutofit/>
          </a:bodyPr>
          <a:lstStyle/>
          <a:p>
            <a:pPr lvl="0" rtl="0">
              <a:spcBef>
                <a:spcPts val="0"/>
              </a:spcBef>
              <a:buNone/>
            </a:pPr>
            <a:r>
              <a:rPr lang="ja" sz="1600" b="1" dirty="0">
                <a:solidFill>
                  <a:srgbClr val="FF0000"/>
                </a:solidFill>
              </a:rPr>
              <a:t>ポジティブ</a:t>
            </a:r>
            <a:r>
              <a:rPr lang="ja" sz="1600" dirty="0"/>
              <a:t>なツイートに</a:t>
            </a:r>
          </a:p>
          <a:p>
            <a:pPr lvl="0">
              <a:spcBef>
                <a:spcPts val="0"/>
              </a:spcBef>
              <a:buNone/>
            </a:pPr>
            <a:r>
              <a:rPr lang="ja" sz="1600" dirty="0"/>
              <a:t>アクティブサポートを行う</a:t>
            </a:r>
          </a:p>
        </p:txBody>
      </p:sp>
      <p:sp>
        <p:nvSpPr>
          <p:cNvPr id="288" name="Shape 288"/>
          <p:cNvSpPr txBox="1"/>
          <p:nvPr/>
        </p:nvSpPr>
        <p:spPr>
          <a:xfrm>
            <a:off x="3071239" y="1224087"/>
            <a:ext cx="2736070" cy="580266"/>
          </a:xfrm>
          <a:prstGeom prst="rect">
            <a:avLst/>
          </a:prstGeom>
          <a:noFill/>
          <a:ln>
            <a:noFill/>
          </a:ln>
        </p:spPr>
        <p:txBody>
          <a:bodyPr lIns="91425" tIns="91425" rIns="91425" bIns="91425" anchor="t" anchorCtr="0">
            <a:noAutofit/>
          </a:bodyPr>
          <a:lstStyle/>
          <a:p>
            <a:pPr lvl="0" rtl="0">
              <a:spcBef>
                <a:spcPts val="0"/>
              </a:spcBef>
              <a:buNone/>
            </a:pPr>
            <a:r>
              <a:rPr lang="ja" sz="1600" b="1" dirty="0">
                <a:solidFill>
                  <a:srgbClr val="0000FF"/>
                </a:solidFill>
              </a:rPr>
              <a:t>ネガティブ</a:t>
            </a:r>
            <a:r>
              <a:rPr lang="ja" sz="1600" dirty="0"/>
              <a:t>なツイートに</a:t>
            </a:r>
          </a:p>
          <a:p>
            <a:pPr lvl="0">
              <a:spcBef>
                <a:spcPts val="0"/>
              </a:spcBef>
              <a:buNone/>
            </a:pPr>
            <a:r>
              <a:rPr lang="ja" sz="1600" dirty="0"/>
              <a:t>アクティブサポートを行う</a:t>
            </a:r>
          </a:p>
        </p:txBody>
      </p:sp>
      <p:sp>
        <p:nvSpPr>
          <p:cNvPr id="289" name="Shape 289"/>
          <p:cNvSpPr txBox="1"/>
          <p:nvPr/>
        </p:nvSpPr>
        <p:spPr>
          <a:xfrm flipH="1">
            <a:off x="5983472" y="324522"/>
            <a:ext cx="2539499" cy="1934115"/>
          </a:xfrm>
          <a:prstGeom prst="rect">
            <a:avLst/>
          </a:prstGeom>
          <a:noFill/>
          <a:ln w="19050" cap="flat" cmpd="sng">
            <a:solidFill>
              <a:srgbClr val="FF0000"/>
            </a:solidFill>
            <a:prstDash val="dash"/>
            <a:round/>
            <a:headEnd type="none" w="med" len="med"/>
            <a:tailEnd type="none" w="med" len="med"/>
          </a:ln>
        </p:spPr>
        <p:txBody>
          <a:bodyPr lIns="91425" tIns="91425" rIns="91425" bIns="91425" anchor="t" anchorCtr="0">
            <a:noAutofit/>
          </a:bodyPr>
          <a:lstStyle/>
          <a:p>
            <a:pPr lvl="0" rtl="0">
              <a:spcBef>
                <a:spcPts val="0"/>
              </a:spcBef>
              <a:buNone/>
            </a:pPr>
            <a:r>
              <a:rPr lang="ja" sz="1200" dirty="0">
                <a:solidFill>
                  <a:srgbClr val="333333"/>
                </a:solidFill>
                <a:highlight>
                  <a:srgbClr val="FFFFFF"/>
                </a:highlight>
              </a:rPr>
              <a:t>・「アクティブサポートを導入したいが、そこまでユーザーに接触して良いかがわからない」（広告主・営業支援、販促部門）</a:t>
            </a:r>
          </a:p>
          <a:p>
            <a:pPr lvl="0" rtl="0">
              <a:spcBef>
                <a:spcPts val="0"/>
              </a:spcBef>
              <a:buNone/>
            </a:pPr>
            <a:endParaRPr sz="800" dirty="0">
              <a:solidFill>
                <a:srgbClr val="333333"/>
              </a:solidFill>
              <a:highlight>
                <a:srgbClr val="FFFFFF"/>
              </a:highlight>
            </a:endParaRPr>
          </a:p>
          <a:p>
            <a:pPr lvl="0">
              <a:spcBef>
                <a:spcPts val="0"/>
              </a:spcBef>
              <a:buNone/>
            </a:pPr>
            <a:r>
              <a:rPr lang="ja" sz="1200" dirty="0">
                <a:solidFill>
                  <a:srgbClr val="333333"/>
                </a:solidFill>
                <a:highlight>
                  <a:srgbClr val="FFFFFF"/>
                </a:highlight>
              </a:rPr>
              <a:t>・「直接的ではないクレームめいたツイートに企業として割り込んでいいものか、判断に迷う。炎上しないかなどが心配」（広告主・営業支援、販促部門</a:t>
            </a:r>
            <a:r>
              <a:rPr lang="ja" sz="1200" dirty="0" smtClean="0">
                <a:solidFill>
                  <a:srgbClr val="333333"/>
                </a:solidFill>
                <a:highlight>
                  <a:srgbClr val="FFFFFF"/>
                </a:highlight>
              </a:rPr>
              <a:t>）</a:t>
            </a:r>
            <a:endParaRPr lang="en-US" altLang="ja" sz="1200" dirty="0" smtClean="0">
              <a:solidFill>
                <a:srgbClr val="333333"/>
              </a:solidFill>
              <a:highlight>
                <a:srgbClr val="FFFFFF"/>
              </a:highlight>
            </a:endParaRPr>
          </a:p>
          <a:p>
            <a:pPr lvl="0">
              <a:spcBef>
                <a:spcPts val="0"/>
              </a:spcBef>
              <a:buNone/>
            </a:pPr>
            <a:endParaRPr lang="ja" sz="1200" dirty="0">
              <a:solidFill>
                <a:srgbClr val="333333"/>
              </a:solidFill>
              <a:highlight>
                <a:srgbClr val="FFFFFF"/>
              </a:highlight>
            </a:endParaRPr>
          </a:p>
        </p:txBody>
      </p:sp>
      <p:sp>
        <p:nvSpPr>
          <p:cNvPr id="290" name="Shape 290"/>
          <p:cNvSpPr/>
          <p:nvPr/>
        </p:nvSpPr>
        <p:spPr>
          <a:xfrm>
            <a:off x="7020272" y="2351485"/>
            <a:ext cx="465900" cy="327871"/>
          </a:xfrm>
          <a:prstGeom prst="downArrow">
            <a:avLst>
              <a:gd name="adj1" fmla="val 50000"/>
              <a:gd name="adj2" fmla="val 50000"/>
            </a:avLst>
          </a:prstGeom>
          <a:solidFill>
            <a:srgbClr val="002060"/>
          </a:solidFill>
          <a:ln w="9525" cap="flat" cmpd="sng">
            <a:solidFill>
              <a:srgbClr val="00206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91" name="Shape 291"/>
          <p:cNvSpPr txBox="1"/>
          <p:nvPr/>
        </p:nvSpPr>
        <p:spPr>
          <a:xfrm>
            <a:off x="5811983" y="2742923"/>
            <a:ext cx="2792465" cy="1701035"/>
          </a:xfrm>
          <a:prstGeom prst="rect">
            <a:avLst/>
          </a:prstGeom>
          <a:noFill/>
          <a:ln w="19050" cap="flat" cmpd="sng">
            <a:solidFill>
              <a:srgbClr val="FF0000"/>
            </a:solidFill>
            <a:prstDash val="solid"/>
            <a:round/>
            <a:headEnd type="none" w="med" len="med"/>
            <a:tailEnd type="none" w="med" len="med"/>
          </a:ln>
        </p:spPr>
        <p:txBody>
          <a:bodyPr lIns="91425" tIns="91425" rIns="91425" bIns="91425" anchor="t" anchorCtr="0">
            <a:noAutofit/>
          </a:bodyPr>
          <a:lstStyle/>
          <a:p>
            <a:pPr lvl="0" rtl="0">
              <a:spcBef>
                <a:spcPts val="0"/>
              </a:spcBef>
              <a:buNone/>
            </a:pPr>
            <a:r>
              <a:rPr lang="ja" sz="1600" dirty="0"/>
              <a:t>・アクティブサポートを行</a:t>
            </a:r>
          </a:p>
          <a:p>
            <a:pPr lvl="0" rtl="0">
              <a:spcBef>
                <a:spcPts val="0"/>
              </a:spcBef>
              <a:buNone/>
            </a:pPr>
            <a:r>
              <a:rPr lang="ja" sz="1600" dirty="0"/>
              <a:t>  </a:t>
            </a:r>
            <a:r>
              <a:rPr lang="en-US" altLang="ja" sz="1600" dirty="0" smtClean="0"/>
              <a:t> </a:t>
            </a:r>
            <a:r>
              <a:rPr lang="ja" sz="1600" dirty="0" smtClean="0"/>
              <a:t>う</a:t>
            </a:r>
            <a:r>
              <a:rPr lang="ja" sz="1600" dirty="0"/>
              <a:t>ことにためらいがある</a:t>
            </a:r>
          </a:p>
          <a:p>
            <a:pPr lvl="0" rtl="0">
              <a:spcBef>
                <a:spcPts val="0"/>
              </a:spcBef>
              <a:buNone/>
            </a:pPr>
            <a:endParaRPr sz="700" dirty="0"/>
          </a:p>
          <a:p>
            <a:pPr lvl="0" rtl="0">
              <a:spcBef>
                <a:spcPts val="0"/>
              </a:spcBef>
              <a:buNone/>
            </a:pPr>
            <a:r>
              <a:rPr lang="ja" sz="1600" dirty="0">
                <a:solidFill>
                  <a:schemeClr val="tx1"/>
                </a:solidFill>
              </a:rPr>
              <a:t>・</a:t>
            </a:r>
            <a:r>
              <a:rPr lang="ja" sz="1600" dirty="0">
                <a:solidFill>
                  <a:srgbClr val="0070C0"/>
                </a:solidFill>
              </a:rPr>
              <a:t>ネガティブツイート</a:t>
            </a:r>
            <a:r>
              <a:rPr lang="ja" sz="1600" dirty="0"/>
              <a:t>への</a:t>
            </a:r>
          </a:p>
          <a:p>
            <a:pPr lvl="0" rtl="0">
              <a:spcBef>
                <a:spcPts val="0"/>
              </a:spcBef>
              <a:buNone/>
            </a:pPr>
            <a:r>
              <a:rPr lang="ja" sz="1600" dirty="0"/>
              <a:t>　アクティブサポートは</a:t>
            </a:r>
          </a:p>
          <a:p>
            <a:pPr lvl="0" rtl="0">
              <a:spcBef>
                <a:spcPts val="0"/>
              </a:spcBef>
              <a:buNone/>
            </a:pPr>
            <a:r>
              <a:rPr lang="ja" sz="1600" dirty="0"/>
              <a:t>　担当者のためらい</a:t>
            </a:r>
            <a:r>
              <a:rPr lang="ja" sz="1600" dirty="0" smtClean="0"/>
              <a:t>が大き</a:t>
            </a:r>
            <a:r>
              <a:rPr lang="ja-JP" altLang="en-US" sz="1600" dirty="0" smtClean="0"/>
              <a:t>　</a:t>
            </a:r>
            <a:endParaRPr lang="en-US" altLang="ja-JP" sz="1600" dirty="0" smtClean="0"/>
          </a:p>
          <a:p>
            <a:pPr lvl="0" rtl="0">
              <a:spcBef>
                <a:spcPts val="0"/>
              </a:spcBef>
              <a:buNone/>
            </a:pPr>
            <a:r>
              <a:rPr lang="ja-JP" altLang="en-US" sz="1600" dirty="0"/>
              <a:t>　</a:t>
            </a:r>
            <a:r>
              <a:rPr lang="ja" sz="1600" dirty="0" smtClean="0"/>
              <a:t>い</a:t>
            </a:r>
            <a:endParaRPr lang="ja" sz="1600" dirty="0"/>
          </a:p>
          <a:p>
            <a:pPr lvl="0">
              <a:spcBef>
                <a:spcPts val="0"/>
              </a:spcBef>
              <a:buNone/>
            </a:pPr>
            <a:endParaRPr sz="1800" dirty="0"/>
          </a:p>
        </p:txBody>
      </p:sp>
      <p:sp>
        <p:nvSpPr>
          <p:cNvPr id="292" name="Shape 292"/>
          <p:cNvSpPr txBox="1"/>
          <p:nvPr/>
        </p:nvSpPr>
        <p:spPr>
          <a:xfrm>
            <a:off x="-726687" y="4524425"/>
            <a:ext cx="6822599" cy="652199"/>
          </a:xfrm>
          <a:prstGeom prst="rect">
            <a:avLst/>
          </a:prstGeom>
          <a:noFill/>
          <a:ln>
            <a:noFill/>
          </a:ln>
        </p:spPr>
        <p:txBody>
          <a:bodyPr lIns="91425" tIns="91425" rIns="91425" bIns="91425" anchor="t" anchorCtr="0">
            <a:noAutofit/>
          </a:bodyPr>
          <a:lstStyle/>
          <a:p>
            <a:pPr lvl="0" indent="730250" rtl="0">
              <a:lnSpc>
                <a:spcPct val="115000"/>
              </a:lnSpc>
              <a:spcBef>
                <a:spcPts val="700"/>
              </a:spcBef>
              <a:buClr>
                <a:schemeClr val="dk1"/>
              </a:buClr>
              <a:buSzPct val="91666"/>
              <a:buFont typeface="Arial"/>
              <a:buNone/>
            </a:pPr>
            <a:r>
              <a:rPr lang="ja" sz="1200" dirty="0">
                <a:solidFill>
                  <a:schemeClr val="dk1"/>
                </a:solidFill>
              </a:rPr>
              <a:t>（GMOリサーチ、企業の公式Twitter・Facebookの運用・印象に関する調査、2012）</a:t>
            </a:r>
          </a:p>
          <a:p>
            <a:pPr lvl="0">
              <a:spcBef>
                <a:spcPts val="0"/>
              </a:spcBef>
              <a:buNone/>
            </a:pPr>
            <a:endParaRPr dirty="0"/>
          </a:p>
        </p:txBody>
      </p:sp>
      <p:pic>
        <p:nvPicPr>
          <p:cNvPr id="293" name="Shape 293"/>
          <p:cNvPicPr preferRelativeResize="0"/>
          <p:nvPr/>
        </p:nvPicPr>
        <p:blipFill rotWithShape="1">
          <a:blip r:embed="rId4">
            <a:alphaModFix/>
          </a:blip>
          <a:srcRect l="56655" t="20323" r="30601" b="72231"/>
          <a:stretch/>
        </p:blipFill>
        <p:spPr>
          <a:xfrm>
            <a:off x="1978700" y="1800525"/>
            <a:ext cx="828600" cy="266562"/>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311550" y="339502"/>
            <a:ext cx="8520599" cy="572699"/>
          </a:xfrm>
          <a:prstGeom prst="rect">
            <a:avLst/>
          </a:prstGeom>
        </p:spPr>
        <p:txBody>
          <a:bodyPr lIns="91425" tIns="91425" rIns="91425" bIns="91425" anchor="t" anchorCtr="0">
            <a:noAutofit/>
          </a:bodyPr>
          <a:lstStyle/>
          <a:p>
            <a:pPr lvl="0">
              <a:spcBef>
                <a:spcPts val="0"/>
              </a:spcBef>
              <a:buNone/>
            </a:pPr>
            <a:r>
              <a:rPr lang="ja" dirty="0"/>
              <a:t>ツイート内容に対する消費者分類</a:t>
            </a:r>
          </a:p>
        </p:txBody>
      </p:sp>
      <p:sp>
        <p:nvSpPr>
          <p:cNvPr id="299" name="Shape 29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19</a:t>
            </a:fld>
            <a:endParaRPr lang="ja"/>
          </a:p>
        </p:txBody>
      </p:sp>
      <p:sp>
        <p:nvSpPr>
          <p:cNvPr id="300" name="Shape 300"/>
          <p:cNvSpPr/>
          <p:nvPr/>
        </p:nvSpPr>
        <p:spPr>
          <a:xfrm>
            <a:off x="311550" y="1707654"/>
            <a:ext cx="5251199" cy="1961400"/>
          </a:xfrm>
          <a:prstGeom prst="cloudCallout">
            <a:avLst>
              <a:gd name="adj1" fmla="val 50391"/>
              <a:gd name="adj2" fmla="val 45590"/>
            </a:avLst>
          </a:prstGeom>
          <a:solidFill>
            <a:srgbClr val="FFFF66"/>
          </a:solidFill>
          <a:ln w="19050" cap="flat" cmpd="sng">
            <a:noFill/>
            <a:prstDash val="solid"/>
            <a:round/>
            <a:headEnd type="none" w="med" len="med"/>
            <a:tailEnd type="none" w="med" len="med"/>
          </a:ln>
        </p:spPr>
        <p:txBody>
          <a:bodyPr lIns="91425" tIns="91425" rIns="91425" bIns="91425" anchor="ctr" anchorCtr="0">
            <a:noAutofit/>
          </a:bodyPr>
          <a:lstStyle/>
          <a:p>
            <a:pPr lvl="0" rtl="0">
              <a:lnSpc>
                <a:spcPct val="115000"/>
              </a:lnSpc>
              <a:spcBef>
                <a:spcPts val="0"/>
              </a:spcBef>
              <a:buNone/>
            </a:pPr>
            <a:endParaRPr sz="2000" dirty="0"/>
          </a:p>
          <a:p>
            <a:pPr lvl="0" rtl="0">
              <a:lnSpc>
                <a:spcPct val="115000"/>
              </a:lnSpc>
              <a:spcBef>
                <a:spcPts val="0"/>
              </a:spcBef>
              <a:buNone/>
            </a:pPr>
            <a:endParaRPr sz="2000" dirty="0"/>
          </a:p>
          <a:p>
            <a:pPr lvl="0" rtl="0">
              <a:lnSpc>
                <a:spcPct val="115000"/>
              </a:lnSpc>
              <a:spcBef>
                <a:spcPts val="0"/>
              </a:spcBef>
              <a:buNone/>
            </a:pPr>
            <a:r>
              <a:rPr lang="ja" sz="2000" dirty="0"/>
              <a:t>アクティブサポートの効果は消費者のツイート内容によって異なるのではないだろうか?</a:t>
            </a:r>
          </a:p>
          <a:p>
            <a:pPr lvl="0" rtl="0">
              <a:lnSpc>
                <a:spcPct val="115000"/>
              </a:lnSpc>
              <a:spcBef>
                <a:spcPts val="0"/>
              </a:spcBef>
              <a:buNone/>
            </a:pPr>
            <a:endParaRPr sz="2400" dirty="0"/>
          </a:p>
          <a:p>
            <a:pPr lvl="0">
              <a:spcBef>
                <a:spcPts val="0"/>
              </a:spcBef>
              <a:buNone/>
            </a:pPr>
            <a:endParaRPr dirty="0"/>
          </a:p>
        </p:txBody>
      </p:sp>
      <p:sp>
        <p:nvSpPr>
          <p:cNvPr id="301" name="Shape 301"/>
          <p:cNvSpPr/>
          <p:nvPr/>
        </p:nvSpPr>
        <p:spPr>
          <a:xfrm>
            <a:off x="429302" y="4184094"/>
            <a:ext cx="548699" cy="670499"/>
          </a:xfrm>
          <a:prstGeom prst="rightArrow">
            <a:avLst>
              <a:gd name="adj1" fmla="val 50000"/>
              <a:gd name="adj2" fmla="val 50000"/>
            </a:avLst>
          </a:prstGeom>
          <a:solidFill>
            <a:srgbClr val="002060"/>
          </a:solidFill>
          <a:ln w="9525" cap="flat" cmpd="sng">
            <a:solidFill>
              <a:srgbClr val="6D9EEB"/>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02" name="Shape 302"/>
          <p:cNvSpPr txBox="1"/>
          <p:nvPr/>
        </p:nvSpPr>
        <p:spPr>
          <a:xfrm>
            <a:off x="1152651" y="4083918"/>
            <a:ext cx="7420500" cy="693599"/>
          </a:xfrm>
          <a:prstGeom prst="rect">
            <a:avLst/>
          </a:prstGeom>
          <a:noFill/>
          <a:ln>
            <a:noFill/>
          </a:ln>
        </p:spPr>
        <p:txBody>
          <a:bodyPr lIns="91425" tIns="91425" rIns="91425" bIns="91425" anchor="t" anchorCtr="0">
            <a:noAutofit/>
          </a:bodyPr>
          <a:lstStyle/>
          <a:p>
            <a:pPr lvl="0">
              <a:spcBef>
                <a:spcPts val="0"/>
              </a:spcBef>
              <a:buNone/>
            </a:pPr>
            <a:r>
              <a:rPr lang="ja" sz="1800" dirty="0"/>
              <a:t>本研究では、消費者のツイート</a:t>
            </a:r>
            <a:r>
              <a:rPr lang="ja" sz="1800" dirty="0" smtClean="0"/>
              <a:t>を</a:t>
            </a:r>
            <a:endParaRPr lang="en-US" altLang="ja" sz="1800" dirty="0" smtClean="0"/>
          </a:p>
          <a:p>
            <a:pPr lvl="0">
              <a:spcBef>
                <a:spcPts val="0"/>
              </a:spcBef>
              <a:buNone/>
            </a:pPr>
            <a:r>
              <a:rPr lang="ja" sz="1800" b="1" u="sng" dirty="0" smtClean="0">
                <a:solidFill>
                  <a:srgbClr val="FF0000"/>
                </a:solidFill>
              </a:rPr>
              <a:t>ポジティブツイート</a:t>
            </a:r>
            <a:r>
              <a:rPr lang="ja" sz="1800" dirty="0" smtClean="0"/>
              <a:t>と</a:t>
            </a:r>
            <a:r>
              <a:rPr lang="ja" sz="1800" b="1" u="sng" dirty="0" smtClean="0">
                <a:solidFill>
                  <a:srgbClr val="0000FF"/>
                </a:solidFill>
              </a:rPr>
              <a:t>ネガティブツイート</a:t>
            </a:r>
            <a:r>
              <a:rPr lang="ja" sz="1800" dirty="0"/>
              <a:t>に分けて考える。</a:t>
            </a:r>
          </a:p>
        </p:txBody>
      </p:sp>
      <p:pic>
        <p:nvPicPr>
          <p:cNvPr id="303" name="Shape 303"/>
          <p:cNvPicPr preferRelativeResize="0"/>
          <p:nvPr/>
        </p:nvPicPr>
        <p:blipFill>
          <a:blip r:embed="rId3">
            <a:alphaModFix/>
          </a:blip>
          <a:stretch>
            <a:fillRect/>
          </a:stretch>
        </p:blipFill>
        <p:spPr>
          <a:xfrm>
            <a:off x="5999224" y="1851670"/>
            <a:ext cx="2040875" cy="2332424"/>
          </a:xfrm>
          <a:prstGeom prst="rect">
            <a:avLst/>
          </a:prstGeom>
          <a:noFill/>
          <a:ln>
            <a:noFill/>
          </a:ln>
        </p:spPr>
      </p:pic>
      <p:sp>
        <p:nvSpPr>
          <p:cNvPr id="304" name="Shape 304"/>
          <p:cNvSpPr/>
          <p:nvPr/>
        </p:nvSpPr>
        <p:spPr>
          <a:xfrm>
            <a:off x="6791375" y="267494"/>
            <a:ext cx="2040899" cy="693599"/>
          </a:xfrm>
          <a:prstGeom prst="ellipse">
            <a:avLst/>
          </a:prstGeom>
          <a:solidFill>
            <a:schemeClr val="bg1"/>
          </a:solidFill>
          <a:ln w="19050" cap="flat" cmpd="sng">
            <a:solidFill>
              <a:srgbClr val="FFFF00"/>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sz="1800" dirty="0"/>
              <a:t>謝罪・感謝</a:t>
            </a:r>
          </a:p>
        </p:txBody>
      </p:sp>
      <p:sp>
        <p:nvSpPr>
          <p:cNvPr id="305" name="Shape 305"/>
          <p:cNvSpPr/>
          <p:nvPr/>
        </p:nvSpPr>
        <p:spPr>
          <a:xfrm>
            <a:off x="5903350" y="1062755"/>
            <a:ext cx="2384100" cy="670499"/>
          </a:xfrm>
          <a:prstGeom prst="ellipse">
            <a:avLst/>
          </a:prstGeom>
          <a:solidFill>
            <a:schemeClr val="bg1"/>
          </a:solidFill>
          <a:ln w="19050" cap="flat" cmpd="sng">
            <a:solidFill>
              <a:srgbClr val="FFC000"/>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dirty="0" smtClean="0"/>
              <a:t>保証</a:t>
            </a:r>
            <a:r>
              <a:rPr lang="ja-JP" altLang="en-US" dirty="0" smtClean="0"/>
              <a:t>・</a:t>
            </a:r>
            <a:endParaRPr lang="ja" dirty="0"/>
          </a:p>
          <a:p>
            <a:pPr lvl="0">
              <a:spcBef>
                <a:spcPts val="0"/>
              </a:spcBef>
              <a:buNone/>
            </a:pPr>
            <a:r>
              <a:rPr lang="ja" dirty="0"/>
              <a:t>アフターサービス</a:t>
            </a:r>
          </a:p>
        </p:txBody>
      </p:sp>
      <p:sp>
        <p:nvSpPr>
          <p:cNvPr id="306" name="Shape 306"/>
          <p:cNvSpPr txBox="1"/>
          <p:nvPr/>
        </p:nvSpPr>
        <p:spPr>
          <a:xfrm>
            <a:off x="297486" y="915566"/>
            <a:ext cx="5416200" cy="693599"/>
          </a:xfrm>
          <a:prstGeom prst="rect">
            <a:avLst/>
          </a:prstGeom>
          <a:noFill/>
          <a:ln>
            <a:noFill/>
          </a:ln>
        </p:spPr>
        <p:txBody>
          <a:bodyPr lIns="91425" tIns="91425" rIns="91425" bIns="91425" anchor="t" anchorCtr="0">
            <a:noAutofit/>
          </a:bodyPr>
          <a:lstStyle/>
          <a:p>
            <a:pPr lvl="0" rtl="0">
              <a:lnSpc>
                <a:spcPct val="115000"/>
              </a:lnSpc>
              <a:spcBef>
                <a:spcPts val="0"/>
              </a:spcBef>
              <a:buClr>
                <a:schemeClr val="dk1"/>
              </a:buClr>
              <a:buSzPct val="68750"/>
              <a:buFont typeface="Arial"/>
              <a:buNone/>
            </a:pPr>
            <a:r>
              <a:rPr lang="ja" sz="1600" dirty="0">
                <a:solidFill>
                  <a:schemeClr val="dk1"/>
                </a:solidFill>
              </a:rPr>
              <a:t>消費者のツイート内容によって、アクティブサポートがしなければならない内容は異なっている。</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1027" name="Picture 3"/>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51720" y="783408"/>
            <a:ext cx="4536504" cy="3680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 name="Shape 61"/>
          <p:cNvSpPr txBox="1">
            <a:spLocks noGrp="1"/>
          </p:cNvSpPr>
          <p:nvPr>
            <p:ph type="title"/>
          </p:nvPr>
        </p:nvSpPr>
        <p:spPr>
          <a:xfrm>
            <a:off x="755576" y="123478"/>
            <a:ext cx="5184576" cy="572699"/>
          </a:xfrm>
          <a:prstGeom prst="rect">
            <a:avLst/>
          </a:prstGeom>
        </p:spPr>
        <p:txBody>
          <a:bodyPr lIns="91425" tIns="91425" rIns="91425" bIns="91425" anchor="t" anchorCtr="0">
            <a:noAutofit/>
          </a:bodyPr>
          <a:lstStyle/>
          <a:p>
            <a:pPr lvl="0">
              <a:spcBef>
                <a:spcPts val="0"/>
              </a:spcBef>
              <a:buNone/>
            </a:pPr>
            <a:r>
              <a:rPr lang="ja" sz="4000" dirty="0"/>
              <a:t>目次</a:t>
            </a:r>
          </a:p>
        </p:txBody>
      </p:sp>
      <p:sp>
        <p:nvSpPr>
          <p:cNvPr id="62" name="Shape 62"/>
          <p:cNvSpPr txBox="1">
            <a:spLocks noGrp="1"/>
          </p:cNvSpPr>
          <p:nvPr>
            <p:ph type="body" idx="1"/>
          </p:nvPr>
        </p:nvSpPr>
        <p:spPr>
          <a:xfrm>
            <a:off x="1148281" y="783408"/>
            <a:ext cx="5328592" cy="3416400"/>
          </a:xfrm>
          <a:prstGeom prst="rect">
            <a:avLst/>
          </a:prstGeom>
        </p:spPr>
        <p:txBody>
          <a:bodyPr lIns="91425" tIns="91425" rIns="91425" bIns="91425" anchor="t" anchorCtr="0">
            <a:noAutofit/>
          </a:bodyPr>
          <a:lstStyle/>
          <a:p>
            <a:pPr lvl="0" rtl="0">
              <a:spcBef>
                <a:spcPts val="0"/>
              </a:spcBef>
              <a:buNone/>
            </a:pPr>
            <a:r>
              <a:rPr lang="ja" sz="2800" dirty="0">
                <a:solidFill>
                  <a:schemeClr val="tx1"/>
                </a:solidFill>
              </a:rPr>
              <a:t>１.現状分析</a:t>
            </a:r>
          </a:p>
          <a:p>
            <a:pPr lvl="0" rtl="0">
              <a:spcBef>
                <a:spcPts val="0"/>
              </a:spcBef>
              <a:buNone/>
            </a:pPr>
            <a:r>
              <a:rPr lang="ja" sz="2800" dirty="0">
                <a:solidFill>
                  <a:schemeClr val="tx1"/>
                </a:solidFill>
              </a:rPr>
              <a:t>２.問題意識</a:t>
            </a:r>
          </a:p>
          <a:p>
            <a:pPr lvl="0" rtl="0">
              <a:spcBef>
                <a:spcPts val="0"/>
              </a:spcBef>
              <a:buNone/>
            </a:pPr>
            <a:r>
              <a:rPr lang="ja" sz="2800" dirty="0">
                <a:solidFill>
                  <a:schemeClr val="tx1"/>
                </a:solidFill>
              </a:rPr>
              <a:t>３.研究目的</a:t>
            </a:r>
          </a:p>
          <a:p>
            <a:pPr lvl="0" rtl="0">
              <a:spcBef>
                <a:spcPts val="0"/>
              </a:spcBef>
              <a:buNone/>
            </a:pPr>
            <a:r>
              <a:rPr lang="ja" sz="2800" dirty="0">
                <a:solidFill>
                  <a:schemeClr val="tx1"/>
                </a:solidFill>
              </a:rPr>
              <a:t>４.先行研究と仮説の導出</a:t>
            </a:r>
          </a:p>
          <a:p>
            <a:pPr lvl="0" rtl="0">
              <a:spcBef>
                <a:spcPts val="0"/>
              </a:spcBef>
              <a:buNone/>
            </a:pPr>
            <a:r>
              <a:rPr lang="ja" sz="2800" dirty="0">
                <a:solidFill>
                  <a:schemeClr val="tx1"/>
                </a:solidFill>
              </a:rPr>
              <a:t>５.検証</a:t>
            </a:r>
          </a:p>
          <a:p>
            <a:pPr lvl="0" rtl="0">
              <a:spcBef>
                <a:spcPts val="0"/>
              </a:spcBef>
              <a:buNone/>
            </a:pPr>
            <a:r>
              <a:rPr lang="ja" sz="2800" dirty="0">
                <a:solidFill>
                  <a:schemeClr val="tx1"/>
                </a:solidFill>
              </a:rPr>
              <a:t>６.インプリケーション</a:t>
            </a:r>
          </a:p>
          <a:p>
            <a:pPr lvl="0" rtl="0">
              <a:spcBef>
                <a:spcPts val="0"/>
              </a:spcBef>
              <a:buNone/>
            </a:pPr>
            <a:endParaRPr dirty="0"/>
          </a:p>
          <a:p>
            <a:pPr lvl="0">
              <a:spcBef>
                <a:spcPts val="0"/>
              </a:spcBef>
              <a:buNone/>
            </a:pPr>
            <a:endParaRPr dirty="0"/>
          </a:p>
        </p:txBody>
      </p:sp>
      <p:sp>
        <p:nvSpPr>
          <p:cNvPr id="63" name="Shape 6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a:t>
            </a:fld>
            <a:endParaRPr lang="ja"/>
          </a:p>
        </p:txBody>
      </p:sp>
      <p:sp>
        <p:nvSpPr>
          <p:cNvPr id="2" name="正方形/長方形 1"/>
          <p:cNvSpPr/>
          <p:nvPr/>
        </p:nvSpPr>
        <p:spPr>
          <a:xfrm>
            <a:off x="1151831" y="843558"/>
            <a:ext cx="2376264" cy="630585"/>
          </a:xfrm>
          <a:prstGeom prst="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txBox="1">
            <a:spLocks noGrp="1"/>
          </p:cNvSpPr>
          <p:nvPr>
            <p:ph type="title"/>
          </p:nvPr>
        </p:nvSpPr>
        <p:spPr>
          <a:xfrm>
            <a:off x="311700" y="521225"/>
            <a:ext cx="8520599" cy="572699"/>
          </a:xfrm>
          <a:prstGeom prst="rect">
            <a:avLst/>
          </a:prstGeom>
        </p:spPr>
        <p:txBody>
          <a:bodyPr lIns="91425" tIns="91425" rIns="91425" bIns="91425" anchor="t" anchorCtr="0">
            <a:noAutofit/>
          </a:bodyPr>
          <a:lstStyle/>
          <a:p>
            <a:pPr lvl="0">
              <a:spcBef>
                <a:spcPts val="0"/>
              </a:spcBef>
              <a:buNone/>
            </a:pPr>
            <a:r>
              <a:rPr lang="ja" dirty="0"/>
              <a:t>3.研究目的</a:t>
            </a:r>
          </a:p>
        </p:txBody>
      </p:sp>
      <p:sp>
        <p:nvSpPr>
          <p:cNvPr id="312" name="Shape 312"/>
          <p:cNvSpPr txBox="1">
            <a:spLocks noGrp="1"/>
          </p:cNvSpPr>
          <p:nvPr>
            <p:ph type="body" idx="1"/>
          </p:nvPr>
        </p:nvSpPr>
        <p:spPr>
          <a:xfrm>
            <a:off x="311700" y="702600"/>
            <a:ext cx="8520599" cy="3416400"/>
          </a:xfrm>
          <a:prstGeom prst="rect">
            <a:avLst/>
          </a:prstGeom>
        </p:spPr>
        <p:txBody>
          <a:bodyPr lIns="91425" tIns="91425" rIns="91425" bIns="91425" anchor="t" anchorCtr="0">
            <a:noAutofit/>
          </a:bodyPr>
          <a:lstStyle/>
          <a:p>
            <a:pPr lvl="0" algn="ctr" rtl="0">
              <a:spcBef>
                <a:spcPts val="0"/>
              </a:spcBef>
              <a:spcAft>
                <a:spcPts val="0"/>
              </a:spcAft>
              <a:buNone/>
            </a:pPr>
            <a:endParaRPr sz="3000" dirty="0">
              <a:solidFill>
                <a:srgbClr val="000000"/>
              </a:solidFill>
            </a:endParaRPr>
          </a:p>
          <a:p>
            <a:pPr lvl="0" algn="ctr" rtl="0">
              <a:spcBef>
                <a:spcPts val="0"/>
              </a:spcBef>
              <a:spcAft>
                <a:spcPts val="0"/>
              </a:spcAft>
              <a:buNone/>
            </a:pPr>
            <a:endParaRPr sz="3000" dirty="0">
              <a:solidFill>
                <a:srgbClr val="000000"/>
              </a:solidFill>
            </a:endParaRPr>
          </a:p>
          <a:p>
            <a:pPr lvl="0" algn="ctr" rtl="0">
              <a:spcBef>
                <a:spcPts val="0"/>
              </a:spcBef>
              <a:spcAft>
                <a:spcPts val="0"/>
              </a:spcAft>
              <a:buNone/>
            </a:pPr>
            <a:r>
              <a:rPr lang="ja" sz="3000" dirty="0" smtClean="0">
                <a:solidFill>
                  <a:srgbClr val="000000"/>
                </a:solidFill>
              </a:rPr>
              <a:t>アクティブサポート</a:t>
            </a:r>
            <a:r>
              <a:rPr lang="ja-JP" altLang="en-US" sz="3000" dirty="0" smtClean="0">
                <a:solidFill>
                  <a:srgbClr val="000000"/>
                </a:solidFill>
              </a:rPr>
              <a:t>の</a:t>
            </a:r>
            <a:r>
              <a:rPr lang="ja-JP" altLang="en-US" sz="3000" dirty="0" smtClean="0">
                <a:solidFill>
                  <a:srgbClr val="000000"/>
                </a:solidFill>
              </a:rPr>
              <a:t>あり</a:t>
            </a:r>
            <a:r>
              <a:rPr lang="ja-JP" altLang="en-US" sz="3000" dirty="0" smtClean="0">
                <a:solidFill>
                  <a:srgbClr val="000000"/>
                </a:solidFill>
              </a:rPr>
              <a:t>方</a:t>
            </a:r>
            <a:r>
              <a:rPr lang="ja-JP" altLang="en-US" sz="3000" dirty="0" smtClean="0">
                <a:solidFill>
                  <a:srgbClr val="000000"/>
                </a:solidFill>
              </a:rPr>
              <a:t>が、関係性</a:t>
            </a:r>
            <a:r>
              <a:rPr lang="ja-JP" altLang="en-US" sz="3000" dirty="0" smtClean="0">
                <a:solidFill>
                  <a:srgbClr val="000000"/>
                </a:solidFill>
              </a:rPr>
              <a:t>構築に影響を与えるのかどうかを明らかにする</a:t>
            </a:r>
            <a:endParaRPr lang="ja" sz="3000" dirty="0">
              <a:solidFill>
                <a:srgbClr val="000000"/>
              </a:solidFill>
            </a:endParaRPr>
          </a:p>
        </p:txBody>
      </p:sp>
      <p:sp>
        <p:nvSpPr>
          <p:cNvPr id="313" name="Shape 31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20</a:t>
            </a:fld>
            <a:endParaRPr lang="ja"/>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1495" y="3003798"/>
            <a:ext cx="1427162"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1027" name="Picture 3"/>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51720" y="843558"/>
            <a:ext cx="4834458" cy="3921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 name="Shape 62"/>
          <p:cNvSpPr txBox="1">
            <a:spLocks noGrp="1"/>
          </p:cNvSpPr>
          <p:nvPr>
            <p:ph type="body" idx="1"/>
          </p:nvPr>
        </p:nvSpPr>
        <p:spPr>
          <a:xfrm>
            <a:off x="1115616" y="555526"/>
            <a:ext cx="5328592" cy="3416400"/>
          </a:xfrm>
          <a:prstGeom prst="rect">
            <a:avLst/>
          </a:prstGeom>
        </p:spPr>
        <p:txBody>
          <a:bodyPr lIns="91425" tIns="91425" rIns="91425" bIns="91425" anchor="t" anchorCtr="0">
            <a:noAutofit/>
          </a:bodyPr>
          <a:lstStyle/>
          <a:p>
            <a:pPr lvl="0" rtl="0">
              <a:spcBef>
                <a:spcPts val="0"/>
              </a:spcBef>
              <a:buNone/>
            </a:pPr>
            <a:r>
              <a:rPr lang="ja" sz="2800" dirty="0">
                <a:solidFill>
                  <a:schemeClr val="tx1"/>
                </a:solidFill>
              </a:rPr>
              <a:t>１.現状分析</a:t>
            </a:r>
          </a:p>
          <a:p>
            <a:pPr lvl="0" rtl="0">
              <a:spcBef>
                <a:spcPts val="0"/>
              </a:spcBef>
              <a:buNone/>
            </a:pPr>
            <a:r>
              <a:rPr lang="ja" sz="2800" dirty="0">
                <a:solidFill>
                  <a:schemeClr val="tx1"/>
                </a:solidFill>
              </a:rPr>
              <a:t>２.問題意識</a:t>
            </a:r>
          </a:p>
          <a:p>
            <a:pPr lvl="0" rtl="0">
              <a:spcBef>
                <a:spcPts val="0"/>
              </a:spcBef>
              <a:buNone/>
            </a:pPr>
            <a:r>
              <a:rPr lang="ja" sz="2800" dirty="0">
                <a:solidFill>
                  <a:schemeClr val="tx1"/>
                </a:solidFill>
              </a:rPr>
              <a:t>３.研究目的</a:t>
            </a:r>
          </a:p>
          <a:p>
            <a:pPr lvl="0" rtl="0">
              <a:spcBef>
                <a:spcPts val="0"/>
              </a:spcBef>
              <a:buNone/>
            </a:pPr>
            <a:r>
              <a:rPr lang="ja" sz="2800" dirty="0">
                <a:solidFill>
                  <a:schemeClr val="tx1"/>
                </a:solidFill>
              </a:rPr>
              <a:t>４.先行研究と仮説の導出</a:t>
            </a:r>
          </a:p>
          <a:p>
            <a:pPr lvl="0" rtl="0">
              <a:spcBef>
                <a:spcPts val="0"/>
              </a:spcBef>
              <a:buNone/>
            </a:pPr>
            <a:r>
              <a:rPr lang="ja" sz="2800" dirty="0">
                <a:solidFill>
                  <a:schemeClr val="tx1"/>
                </a:solidFill>
              </a:rPr>
              <a:t>５.検証</a:t>
            </a:r>
          </a:p>
          <a:p>
            <a:pPr lvl="0" rtl="0">
              <a:spcBef>
                <a:spcPts val="0"/>
              </a:spcBef>
              <a:buNone/>
            </a:pPr>
            <a:r>
              <a:rPr lang="ja" sz="2800" dirty="0">
                <a:solidFill>
                  <a:schemeClr val="tx1"/>
                </a:solidFill>
              </a:rPr>
              <a:t>６.インプリケーション</a:t>
            </a:r>
          </a:p>
          <a:p>
            <a:pPr lvl="0" rtl="0">
              <a:spcBef>
                <a:spcPts val="0"/>
              </a:spcBef>
              <a:buNone/>
            </a:pPr>
            <a:endParaRPr dirty="0"/>
          </a:p>
          <a:p>
            <a:pPr lvl="0">
              <a:spcBef>
                <a:spcPts val="0"/>
              </a:spcBef>
              <a:buNone/>
            </a:pPr>
            <a:endParaRPr dirty="0"/>
          </a:p>
        </p:txBody>
      </p:sp>
      <p:sp>
        <p:nvSpPr>
          <p:cNvPr id="63" name="Shape 6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fld id="{00000000-1234-1234-1234-123412341234}" type="slidenum">
              <a:rPr lang="en-US" altLang="ja"/>
              <a:pPr/>
              <a:t>21</a:t>
            </a:fld>
            <a:endParaRPr lang="ja" altLang="en-US"/>
          </a:p>
        </p:txBody>
      </p:sp>
      <p:sp>
        <p:nvSpPr>
          <p:cNvPr id="2" name="正方形/長方形 1"/>
          <p:cNvSpPr/>
          <p:nvPr/>
        </p:nvSpPr>
        <p:spPr>
          <a:xfrm>
            <a:off x="1187624" y="2571750"/>
            <a:ext cx="4105250" cy="720080"/>
          </a:xfrm>
          <a:prstGeom prst="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12495386"/>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5" name="タイトル 4"/>
          <p:cNvSpPr>
            <a:spLocks noGrp="1"/>
          </p:cNvSpPr>
          <p:nvPr>
            <p:ph type="title"/>
          </p:nvPr>
        </p:nvSpPr>
        <p:spPr>
          <a:xfrm>
            <a:off x="334583" y="253712"/>
            <a:ext cx="8520599" cy="572699"/>
          </a:xfrm>
        </p:spPr>
        <p:txBody>
          <a:bodyPr/>
          <a:lstStyle/>
          <a:p>
            <a:r>
              <a:rPr kumimoji="1" lang="ja-JP" altLang="en-US" dirty="0" smtClean="0"/>
              <a:t>関係性構築とは</a:t>
            </a:r>
            <a:endParaRPr kumimoji="1" lang="ja-JP" altLang="en-US" dirty="0"/>
          </a:p>
        </p:txBody>
      </p:sp>
      <p:sp>
        <p:nvSpPr>
          <p:cNvPr id="326" name="Shape 326"/>
          <p:cNvSpPr txBox="1">
            <a:spLocks noGrp="1"/>
          </p:cNvSpPr>
          <p:nvPr>
            <p:ph type="sldNum" idx="12"/>
          </p:nvPr>
        </p:nvSpPr>
        <p:spPr>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22</a:t>
            </a:fld>
            <a:endParaRPr lang="ja"/>
          </a:p>
        </p:txBody>
      </p:sp>
      <p:sp>
        <p:nvSpPr>
          <p:cNvPr id="324" name="Shape 324"/>
          <p:cNvSpPr txBox="1">
            <a:spLocks noGrp="1"/>
          </p:cNvSpPr>
          <p:nvPr>
            <p:ph type="body" idx="4294967295"/>
          </p:nvPr>
        </p:nvSpPr>
        <p:spPr>
          <a:xfrm>
            <a:off x="109127" y="3015651"/>
            <a:ext cx="8520113" cy="648072"/>
          </a:xfrm>
          <a:prstGeom prst="rect">
            <a:avLst/>
          </a:prstGeom>
        </p:spPr>
        <p:txBody>
          <a:bodyPr lIns="91425" tIns="91425" rIns="91425" bIns="91425" anchor="t" anchorCtr="0">
            <a:noAutofit/>
          </a:bodyPr>
          <a:lstStyle/>
          <a:p>
            <a:pPr lvl="0" rtl="0">
              <a:spcBef>
                <a:spcPts val="0"/>
              </a:spcBef>
              <a:buNone/>
            </a:pPr>
            <a:r>
              <a:rPr lang="ja" sz="2800" dirty="0">
                <a:solidFill>
                  <a:srgbClr val="000000"/>
                </a:solidFill>
              </a:rPr>
              <a:t>関係性構築=リレーションシップ・</a:t>
            </a:r>
            <a:r>
              <a:rPr lang="ja" sz="2800" dirty="0" smtClean="0">
                <a:solidFill>
                  <a:srgbClr val="000000"/>
                </a:solidFill>
              </a:rPr>
              <a:t>マーケティング</a:t>
            </a:r>
            <a:endParaRPr lang="en-US" altLang="ja" sz="1400" dirty="0" smtClean="0">
              <a:solidFill>
                <a:srgbClr val="000000"/>
              </a:solidFill>
            </a:endParaRPr>
          </a:p>
          <a:p>
            <a:pPr lvl="0" rtl="0">
              <a:spcBef>
                <a:spcPts val="0"/>
              </a:spcBef>
              <a:buNone/>
            </a:pPr>
            <a:endParaRPr lang="ja" sz="2800" dirty="0">
              <a:solidFill>
                <a:srgbClr val="000000"/>
              </a:solidFill>
            </a:endParaRPr>
          </a:p>
          <a:p>
            <a:pPr lvl="0" rtl="0">
              <a:spcBef>
                <a:spcPts val="0"/>
              </a:spcBef>
              <a:buNone/>
            </a:pPr>
            <a:endParaRPr dirty="0">
              <a:solidFill>
                <a:srgbClr val="000000"/>
              </a:solidFill>
            </a:endParaRPr>
          </a:p>
          <a:p>
            <a:pPr lvl="0" rtl="0">
              <a:spcBef>
                <a:spcPts val="0"/>
              </a:spcBef>
              <a:buNone/>
            </a:pPr>
            <a:endParaRPr dirty="0">
              <a:solidFill>
                <a:srgbClr val="000000"/>
              </a:solidFill>
            </a:endParaRPr>
          </a:p>
          <a:p>
            <a:pPr lvl="0" rtl="0">
              <a:spcBef>
                <a:spcPts val="0"/>
              </a:spcBef>
              <a:buNone/>
            </a:pPr>
            <a:endParaRPr dirty="0">
              <a:solidFill>
                <a:srgbClr val="000000"/>
              </a:solidFill>
            </a:endParaRPr>
          </a:p>
          <a:p>
            <a:pPr lvl="0" rtl="0">
              <a:spcBef>
                <a:spcPts val="0"/>
              </a:spcBef>
              <a:buNone/>
            </a:pPr>
            <a:endParaRPr dirty="0">
              <a:solidFill>
                <a:srgbClr val="000000"/>
              </a:solidFill>
            </a:endParaRPr>
          </a:p>
          <a:p>
            <a:pPr lvl="0" rtl="0">
              <a:spcBef>
                <a:spcPts val="0"/>
              </a:spcBef>
              <a:buNone/>
            </a:pPr>
            <a:endParaRPr dirty="0">
              <a:solidFill>
                <a:srgbClr val="000000"/>
              </a:solidFill>
            </a:endParaRPr>
          </a:p>
          <a:p>
            <a:pPr lvl="0">
              <a:spcBef>
                <a:spcPts val="0"/>
              </a:spcBef>
              <a:buNone/>
            </a:pPr>
            <a:endParaRPr dirty="0"/>
          </a:p>
        </p:txBody>
      </p:sp>
      <p:graphicFrame>
        <p:nvGraphicFramePr>
          <p:cNvPr id="325" name="Shape 325"/>
          <p:cNvGraphicFramePr/>
          <p:nvPr>
            <p:extLst>
              <p:ext uri="{D42A27DB-BD31-4B8C-83A1-F6EECF244321}">
                <p14:modId xmlns:p14="http://schemas.microsoft.com/office/powerpoint/2010/main" val="1303678523"/>
              </p:ext>
            </p:extLst>
          </p:nvPr>
        </p:nvGraphicFramePr>
        <p:xfrm>
          <a:off x="430409" y="2223504"/>
          <a:ext cx="8002725" cy="609569"/>
        </p:xfrm>
        <a:graphic>
          <a:graphicData uri="http://schemas.openxmlformats.org/drawingml/2006/table">
            <a:tbl>
              <a:tblPr>
                <a:noFill/>
                <a:tableStyleId>{BCDEDA18-76CD-430F-8F58-ECBFA76517B4}</a:tableStyleId>
              </a:tblPr>
              <a:tblGrid>
                <a:gridCol w="8002725"/>
              </a:tblGrid>
              <a:tr h="576064">
                <a:tc>
                  <a:txBody>
                    <a:bodyPr/>
                    <a:lstStyle/>
                    <a:p>
                      <a:pPr lvl="0">
                        <a:spcBef>
                          <a:spcPts val="0"/>
                        </a:spcBef>
                        <a:buNone/>
                      </a:pPr>
                      <a:r>
                        <a:rPr lang="ja" dirty="0"/>
                        <a:t>リレーションシップ・マーケティングとは顧客との間に、友好的で持続的かつ安定的な結びつきを構築することで、長期的に見て好ましい成果を実現すること（久保田,2012）</a:t>
                      </a:r>
                    </a:p>
                  </a:txBody>
                  <a:tcPr marL="91425" marR="91425" marT="91425" marB="91425"/>
                </a:tc>
              </a:tr>
            </a:tbl>
          </a:graphicData>
        </a:graphic>
      </p:graphicFrame>
      <p:sp>
        <p:nvSpPr>
          <p:cNvPr id="327" name="Shape 327"/>
          <p:cNvSpPr txBox="1"/>
          <p:nvPr/>
        </p:nvSpPr>
        <p:spPr>
          <a:xfrm>
            <a:off x="5346791" y="3868191"/>
            <a:ext cx="3542956" cy="1037422"/>
          </a:xfrm>
          <a:prstGeom prst="rect">
            <a:avLst/>
          </a:prstGeom>
          <a:ln/>
        </p:spPr>
        <p:style>
          <a:lnRef idx="2">
            <a:schemeClr val="accent1"/>
          </a:lnRef>
          <a:fillRef idx="1">
            <a:schemeClr val="lt1"/>
          </a:fillRef>
          <a:effectRef idx="0">
            <a:schemeClr val="accent1"/>
          </a:effectRef>
          <a:fontRef idx="minor">
            <a:schemeClr val="dk1"/>
          </a:fontRef>
        </p:style>
        <p:txBody>
          <a:bodyPr lIns="91425" tIns="91425" rIns="91425" bIns="91425" anchor="t" anchorCtr="0">
            <a:noAutofit/>
          </a:bodyPr>
          <a:lstStyle/>
          <a:p>
            <a:pPr lvl="0" rtl="0">
              <a:spcBef>
                <a:spcPts val="0"/>
              </a:spcBef>
              <a:buNone/>
            </a:pPr>
            <a:r>
              <a:rPr lang="ja-JP" altLang="en-US" sz="1800" dirty="0" smtClean="0">
                <a:solidFill>
                  <a:srgbClr val="0000FF"/>
                </a:solidFill>
              </a:rPr>
              <a:t>リレーションシップマーケティングの知見がアクティブサポートに応用できるのではないか</a:t>
            </a:r>
            <a:endParaRPr lang="ja" sz="1800" dirty="0">
              <a:solidFill>
                <a:srgbClr val="0000FF"/>
              </a:solidFill>
            </a:endParaRPr>
          </a:p>
        </p:txBody>
      </p:sp>
      <p:sp>
        <p:nvSpPr>
          <p:cNvPr id="336" name="Shape 336"/>
          <p:cNvSpPr/>
          <p:nvPr/>
        </p:nvSpPr>
        <p:spPr>
          <a:xfrm>
            <a:off x="6149663" y="627534"/>
            <a:ext cx="330300" cy="3936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341" name="Shape 341"/>
          <p:cNvSpPr/>
          <p:nvPr/>
        </p:nvSpPr>
        <p:spPr>
          <a:xfrm>
            <a:off x="107504" y="3969509"/>
            <a:ext cx="4210799" cy="936104"/>
          </a:xfrm>
          <a:prstGeom prst="roundRect">
            <a:avLst>
              <a:gd name="adj" fmla="val 16667"/>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JP" altLang="en-US" dirty="0" smtClean="0"/>
              <a:t>＜</a:t>
            </a:r>
            <a:r>
              <a:rPr lang="ja" dirty="0" smtClean="0"/>
              <a:t>消費者</a:t>
            </a:r>
            <a:r>
              <a:rPr lang="ja" dirty="0"/>
              <a:t>市場への</a:t>
            </a:r>
            <a:r>
              <a:rPr lang="ja" dirty="0" smtClean="0"/>
              <a:t>拡張</a:t>
            </a:r>
            <a:r>
              <a:rPr lang="ja-JP" altLang="en-US" dirty="0" smtClean="0"/>
              <a:t>＞</a:t>
            </a:r>
            <a:endParaRPr lang="ja" dirty="0"/>
          </a:p>
          <a:p>
            <a:pPr lvl="0">
              <a:spcBef>
                <a:spcPts val="0"/>
              </a:spcBef>
              <a:buNone/>
            </a:pPr>
            <a:r>
              <a:rPr lang="ja" dirty="0" smtClean="0"/>
              <a:t>情報</a:t>
            </a:r>
            <a:r>
              <a:rPr lang="ja" dirty="0"/>
              <a:t>技術の進展と援用が個別消費者へのアプローチを低コストでかつ有効にする。（南,2006）</a:t>
            </a:r>
          </a:p>
        </p:txBody>
      </p:sp>
      <p:sp>
        <p:nvSpPr>
          <p:cNvPr id="342" name="Shape 342"/>
          <p:cNvSpPr/>
          <p:nvPr/>
        </p:nvSpPr>
        <p:spPr>
          <a:xfrm>
            <a:off x="4431772" y="4071530"/>
            <a:ext cx="784500" cy="774599"/>
          </a:xfrm>
          <a:prstGeom prst="stripedRigh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 name="テキスト ボックス 5"/>
          <p:cNvSpPr txBox="1"/>
          <p:nvPr/>
        </p:nvSpPr>
        <p:spPr>
          <a:xfrm>
            <a:off x="7236294" y="3494446"/>
            <a:ext cx="1801897" cy="338554"/>
          </a:xfrm>
          <a:prstGeom prst="rect">
            <a:avLst/>
          </a:prstGeom>
          <a:noFill/>
        </p:spPr>
        <p:txBody>
          <a:bodyPr wrap="square" rtlCol="0">
            <a:spAutoFit/>
          </a:bodyPr>
          <a:lstStyle/>
          <a:p>
            <a:r>
              <a:rPr kumimoji="1" lang="ja-JP" altLang="en-US" sz="1600" dirty="0" smtClean="0"/>
              <a:t>と捉えられる</a:t>
            </a:r>
            <a:endParaRPr kumimoji="1" lang="ja-JP" altLang="en-US" sz="1600" dirty="0"/>
          </a:p>
        </p:txBody>
      </p:sp>
      <p:sp>
        <p:nvSpPr>
          <p:cNvPr id="7" name="テキスト ボックス 6"/>
          <p:cNvSpPr txBox="1"/>
          <p:nvPr/>
        </p:nvSpPr>
        <p:spPr>
          <a:xfrm>
            <a:off x="107504" y="2833074"/>
            <a:ext cx="791683" cy="307777"/>
          </a:xfrm>
          <a:prstGeom prst="rect">
            <a:avLst/>
          </a:prstGeom>
          <a:noFill/>
        </p:spPr>
        <p:txBody>
          <a:bodyPr wrap="square" rtlCol="0">
            <a:spAutoFit/>
          </a:bodyPr>
          <a:lstStyle/>
          <a:p>
            <a:r>
              <a:rPr kumimoji="1" lang="ja-JP" altLang="en-US" dirty="0" smtClean="0"/>
              <a:t>つまり</a:t>
            </a:r>
            <a:endParaRPr kumimoji="1" lang="ja-JP" altLang="en-US" dirty="0"/>
          </a:p>
        </p:txBody>
      </p:sp>
      <p:sp>
        <p:nvSpPr>
          <p:cNvPr id="8" name="テキスト ボックス 7"/>
          <p:cNvSpPr txBox="1"/>
          <p:nvPr/>
        </p:nvSpPr>
        <p:spPr>
          <a:xfrm>
            <a:off x="170025" y="1973002"/>
            <a:ext cx="6309938" cy="253916"/>
          </a:xfrm>
          <a:prstGeom prst="rect">
            <a:avLst/>
          </a:prstGeom>
          <a:noFill/>
        </p:spPr>
        <p:txBody>
          <a:bodyPr wrap="square" rtlCol="0">
            <a:spAutoFit/>
          </a:bodyPr>
          <a:lstStyle/>
          <a:p>
            <a:r>
              <a:rPr kumimoji="1" lang="en-US" altLang="ja-JP" sz="900" dirty="0" smtClean="0"/>
              <a:t>『</a:t>
            </a:r>
            <a:r>
              <a:rPr kumimoji="1" lang="ja-JP" altLang="en-US" sz="900" dirty="0" smtClean="0"/>
              <a:t>リレーションシップ・マーケティング コミットメント・アプローチによる把握</a:t>
            </a:r>
            <a:r>
              <a:rPr kumimoji="1" lang="en-US" altLang="ja-JP" sz="900" dirty="0" smtClean="0"/>
              <a:t>』</a:t>
            </a:r>
            <a:r>
              <a:rPr kumimoji="1" lang="ja-JP" altLang="en-US" sz="900" dirty="0" smtClean="0"/>
              <a:t>（久保田</a:t>
            </a:r>
            <a:r>
              <a:rPr kumimoji="1" lang="en-US" altLang="ja-JP" sz="900" dirty="0" smtClean="0"/>
              <a:t>,2012</a:t>
            </a:r>
            <a:r>
              <a:rPr kumimoji="1" lang="ja-JP" altLang="en-US" sz="1050" dirty="0" smtClean="0"/>
              <a:t>）</a:t>
            </a:r>
            <a:endParaRPr kumimoji="1" lang="ja-JP" altLang="en-US" sz="1050" dirty="0"/>
          </a:p>
        </p:txBody>
      </p:sp>
      <p:sp>
        <p:nvSpPr>
          <p:cNvPr id="10" name="テキスト ボックス 9"/>
          <p:cNvSpPr txBox="1"/>
          <p:nvPr/>
        </p:nvSpPr>
        <p:spPr>
          <a:xfrm>
            <a:off x="181385" y="1136550"/>
            <a:ext cx="8523493" cy="646331"/>
          </a:xfrm>
          <a:prstGeom prst="rect">
            <a:avLst/>
          </a:prstGeom>
          <a:noFill/>
          <a:ln>
            <a:solidFill>
              <a:schemeClr val="tx2">
                <a:lumMod val="75000"/>
              </a:schemeClr>
            </a:solidFill>
          </a:ln>
        </p:spPr>
        <p:txBody>
          <a:bodyPr wrap="square" rtlCol="0">
            <a:spAutoFit/>
          </a:bodyPr>
          <a:lstStyle/>
          <a:p>
            <a:r>
              <a:rPr lang="ja-JP" altLang="en-US" sz="1200" dirty="0"/>
              <a:t>顧客との関係性を志向するマーケティングは、総称してリレーションシップ・マーケティングと呼ばれる。</a:t>
            </a:r>
            <a:r>
              <a:rPr lang="en-US" altLang="ja-JP" sz="1200" dirty="0"/>
              <a:t>CRM</a:t>
            </a:r>
            <a:r>
              <a:rPr lang="ja-JP" altLang="en-US" sz="1200" dirty="0"/>
              <a:t>（顧客関係管理）への動機付けは、まさに関係構築という点にあり、個々の消費者と１回きりの離散的な取引を継続的な取引へ導くこと、さらに自社に対して忠誠的に継続的取引を行う顧客を保持していくことを戦略の１つとして認識している。</a:t>
            </a:r>
          </a:p>
        </p:txBody>
      </p:sp>
      <p:sp>
        <p:nvSpPr>
          <p:cNvPr id="11" name="テキスト ボックス 10"/>
          <p:cNvSpPr txBox="1"/>
          <p:nvPr/>
        </p:nvSpPr>
        <p:spPr>
          <a:xfrm>
            <a:off x="323528" y="906975"/>
            <a:ext cx="2550698" cy="230832"/>
          </a:xfrm>
          <a:prstGeom prst="rect">
            <a:avLst/>
          </a:prstGeom>
          <a:noFill/>
        </p:spPr>
        <p:txBody>
          <a:bodyPr wrap="none" rtlCol="0">
            <a:spAutoFit/>
          </a:bodyPr>
          <a:lstStyle/>
          <a:p>
            <a:r>
              <a:rPr kumimoji="1" lang="en-US" altLang="ja-JP" sz="900" dirty="0" smtClean="0"/>
              <a:t>『</a:t>
            </a:r>
            <a:r>
              <a:rPr kumimoji="1" lang="ja-JP" altLang="en-US" sz="900" dirty="0" smtClean="0"/>
              <a:t>顧客リレーションシップ戦略</a:t>
            </a:r>
            <a:r>
              <a:rPr kumimoji="1" lang="en-US" altLang="ja-JP" sz="900" dirty="0" smtClean="0"/>
              <a:t>』</a:t>
            </a:r>
            <a:r>
              <a:rPr kumimoji="1" lang="ja-JP" altLang="en-US" sz="900" dirty="0" smtClean="0"/>
              <a:t>（南</a:t>
            </a:r>
            <a:r>
              <a:rPr kumimoji="1" lang="en-US" altLang="ja-JP" sz="900" dirty="0" smtClean="0"/>
              <a:t>,2006</a:t>
            </a:r>
            <a:r>
              <a:rPr kumimoji="1" lang="ja-JP" altLang="en-US" sz="900" dirty="0" smtClean="0"/>
              <a:t>）</a:t>
            </a:r>
            <a:endParaRPr kumimoji="1" lang="ja-JP" altLang="en-US" sz="9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body" idx="1"/>
          </p:nvPr>
        </p:nvSpPr>
        <p:spPr>
          <a:xfrm>
            <a:off x="311700" y="529800"/>
            <a:ext cx="8520599" cy="4083899"/>
          </a:xfrm>
          <a:prstGeom prst="rect">
            <a:avLst/>
          </a:prstGeom>
        </p:spPr>
        <p:txBody>
          <a:bodyPr lIns="91425" tIns="91425" rIns="91425" bIns="91425" anchor="t" anchorCtr="0">
            <a:noAutofit/>
          </a:bodyPr>
          <a:lstStyle/>
          <a:p>
            <a:pPr lvl="0" rtl="0">
              <a:spcBef>
                <a:spcPts val="0"/>
              </a:spcBef>
              <a:buNone/>
            </a:pPr>
            <a:r>
              <a:rPr lang="ja" sz="2400" dirty="0">
                <a:solidFill>
                  <a:srgbClr val="000000"/>
                </a:solidFill>
              </a:rPr>
              <a:t>多次元的コミットメントモデル</a:t>
            </a:r>
          </a:p>
          <a:p>
            <a:pPr lvl="0" rtl="0">
              <a:spcBef>
                <a:spcPts val="0"/>
              </a:spcBef>
              <a:buNone/>
            </a:pPr>
            <a:endParaRPr sz="2400" dirty="0">
              <a:solidFill>
                <a:srgbClr val="000000"/>
              </a:solidFill>
            </a:endParaRPr>
          </a:p>
          <a:p>
            <a:pPr lvl="0" rtl="0">
              <a:spcBef>
                <a:spcPts val="0"/>
              </a:spcBef>
              <a:spcAft>
                <a:spcPts val="0"/>
              </a:spcAft>
              <a:buNone/>
            </a:pPr>
            <a:endParaRPr sz="2400" dirty="0">
              <a:solidFill>
                <a:srgbClr val="000000"/>
              </a:solidFill>
            </a:endParaRPr>
          </a:p>
          <a:p>
            <a:pPr lvl="0" rtl="0">
              <a:spcBef>
                <a:spcPts val="0"/>
              </a:spcBef>
              <a:spcAft>
                <a:spcPts val="0"/>
              </a:spcAft>
              <a:buNone/>
            </a:pPr>
            <a:endParaRPr dirty="0">
              <a:solidFill>
                <a:srgbClr val="000000"/>
              </a:solidFill>
            </a:endParaRPr>
          </a:p>
          <a:p>
            <a:pPr lvl="0" rtl="0">
              <a:spcBef>
                <a:spcPts val="0"/>
              </a:spcBef>
              <a:spcAft>
                <a:spcPts val="0"/>
              </a:spcAft>
              <a:buNone/>
            </a:pPr>
            <a:r>
              <a:rPr lang="ja-JP" altLang="en-US" dirty="0" smtClean="0">
                <a:solidFill>
                  <a:srgbClr val="000000"/>
                </a:solidFill>
              </a:rPr>
              <a:t>　　</a:t>
            </a:r>
            <a:r>
              <a:rPr lang="ja" dirty="0" smtClean="0">
                <a:solidFill>
                  <a:srgbClr val="000000"/>
                </a:solidFill>
              </a:rPr>
              <a:t>リレーションシップ</a:t>
            </a:r>
            <a:r>
              <a:rPr lang="ja" dirty="0">
                <a:solidFill>
                  <a:srgbClr val="000000"/>
                </a:solidFill>
              </a:rPr>
              <a:t>・マーケティングには多数のアプローチがあるが.....</a:t>
            </a:r>
          </a:p>
          <a:p>
            <a:pPr lvl="0" rtl="0">
              <a:spcBef>
                <a:spcPts val="0"/>
              </a:spcBef>
              <a:spcAft>
                <a:spcPts val="0"/>
              </a:spcAft>
              <a:buNone/>
            </a:pPr>
            <a:endParaRPr sz="2400" dirty="0">
              <a:solidFill>
                <a:srgbClr val="0000FF"/>
              </a:solidFill>
            </a:endParaRPr>
          </a:p>
          <a:p>
            <a:pPr lvl="0" rtl="0">
              <a:spcBef>
                <a:spcPts val="0"/>
              </a:spcBef>
              <a:spcAft>
                <a:spcPts val="0"/>
              </a:spcAft>
              <a:buNone/>
            </a:pPr>
            <a:endParaRPr sz="2400" dirty="0">
              <a:solidFill>
                <a:srgbClr val="0000FF"/>
              </a:solidFill>
            </a:endParaRPr>
          </a:p>
          <a:p>
            <a:pPr lvl="0">
              <a:spcBef>
                <a:spcPts val="0"/>
              </a:spcBef>
              <a:spcAft>
                <a:spcPts val="0"/>
              </a:spcAft>
              <a:buClr>
                <a:schemeClr val="dk1"/>
              </a:buClr>
              <a:buSzPct val="45833"/>
              <a:buFont typeface="Arial"/>
              <a:buNone/>
            </a:pPr>
            <a:endParaRPr sz="2400" dirty="0">
              <a:solidFill>
                <a:srgbClr val="000000"/>
              </a:solidFill>
            </a:endParaRPr>
          </a:p>
        </p:txBody>
      </p:sp>
      <p:graphicFrame>
        <p:nvGraphicFramePr>
          <p:cNvPr id="348" name="Shape 348"/>
          <p:cNvGraphicFramePr/>
          <p:nvPr>
            <p:extLst>
              <p:ext uri="{D42A27DB-BD31-4B8C-83A1-F6EECF244321}">
                <p14:modId xmlns:p14="http://schemas.microsoft.com/office/powerpoint/2010/main" val="2880534599"/>
              </p:ext>
            </p:extLst>
          </p:nvPr>
        </p:nvGraphicFramePr>
        <p:xfrm>
          <a:off x="311700" y="1193750"/>
          <a:ext cx="8147225" cy="1005809"/>
        </p:xfrm>
        <a:graphic>
          <a:graphicData uri="http://schemas.openxmlformats.org/drawingml/2006/table">
            <a:tbl>
              <a:tblPr>
                <a:noFill/>
                <a:tableStyleId>{BCDEDA18-76CD-430F-8F58-ECBFA76517B4}</a:tableStyleId>
              </a:tblPr>
              <a:tblGrid>
                <a:gridCol w="8147225"/>
              </a:tblGrid>
              <a:tr h="800775">
                <a:tc>
                  <a:txBody>
                    <a:bodyPr/>
                    <a:lstStyle/>
                    <a:p>
                      <a:pPr lvl="0" rtl="0">
                        <a:lnSpc>
                          <a:spcPct val="100000"/>
                        </a:lnSpc>
                        <a:spcBef>
                          <a:spcPts val="0"/>
                        </a:spcBef>
                        <a:spcAft>
                          <a:spcPts val="0"/>
                        </a:spcAft>
                        <a:buNone/>
                      </a:pPr>
                      <a:r>
                        <a:rPr lang="ja" sz="1800" dirty="0">
                          <a:solidFill>
                            <a:schemeClr val="dk1"/>
                          </a:solidFill>
                        </a:rPr>
                        <a:t>コミットメントを優れたマーケティング成果に結びつく顧客行動をもたらす</a:t>
                      </a:r>
                      <a:r>
                        <a:rPr lang="ja" sz="1800" dirty="0">
                          <a:solidFill>
                            <a:schemeClr val="tx1"/>
                          </a:solidFill>
                        </a:rPr>
                        <a:t>心理的媒介変数</a:t>
                      </a:r>
                      <a:r>
                        <a:rPr lang="ja" sz="1800" dirty="0">
                          <a:solidFill>
                            <a:schemeClr val="dk1"/>
                          </a:solidFill>
                        </a:rPr>
                        <a:t>と位置づけ、</a:t>
                      </a:r>
                      <a:r>
                        <a:rPr lang="ja" sz="1800" dirty="0">
                          <a:solidFill>
                            <a:srgbClr val="FF0000"/>
                          </a:solidFill>
                        </a:rPr>
                        <a:t>それを高める諸条件と、その結果生じる顧客行動について説明</a:t>
                      </a:r>
                      <a:r>
                        <a:rPr lang="ja" sz="1800" dirty="0">
                          <a:solidFill>
                            <a:schemeClr val="dk1"/>
                          </a:solidFill>
                        </a:rPr>
                        <a:t>したモデル。（久保田,2011）</a:t>
                      </a:r>
                    </a:p>
                  </a:txBody>
                  <a:tcPr marL="91425" marR="91425" marT="91425" marB="91425"/>
                </a:tc>
              </a:tr>
            </a:tbl>
          </a:graphicData>
        </a:graphic>
      </p:graphicFrame>
      <p:sp>
        <p:nvSpPr>
          <p:cNvPr id="349" name="Shape 34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23</a:t>
            </a:fld>
            <a:endParaRPr lang="ja"/>
          </a:p>
        </p:txBody>
      </p:sp>
      <p:sp>
        <p:nvSpPr>
          <p:cNvPr id="350" name="Shape 350"/>
          <p:cNvSpPr/>
          <p:nvPr/>
        </p:nvSpPr>
        <p:spPr>
          <a:xfrm rot="5400000">
            <a:off x="3927025" y="2802100"/>
            <a:ext cx="603599" cy="872099"/>
          </a:xfrm>
          <a:prstGeom prst="stripedRightArrow">
            <a:avLst>
              <a:gd name="adj1" fmla="val 4695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51" name="Shape 351"/>
          <p:cNvSpPr/>
          <p:nvPr/>
        </p:nvSpPr>
        <p:spPr>
          <a:xfrm>
            <a:off x="459300" y="3591550"/>
            <a:ext cx="8225400" cy="1135199"/>
          </a:xfrm>
          <a:prstGeom prst="snip2DiagRect">
            <a:avLst>
              <a:gd name="adj1" fmla="val 0"/>
              <a:gd name="adj2" fmla="val 16667"/>
            </a:avLst>
          </a:prstGeom>
          <a:solidFill>
            <a:schemeClr val="bg1"/>
          </a:solidFill>
          <a:ln w="28575" cap="flat" cmpd="sng">
            <a:solidFill>
              <a:srgbClr val="FF0000"/>
            </a:solidFill>
            <a:prstDash val="sysDash"/>
            <a:round/>
            <a:headEnd type="none" w="med" len="med"/>
            <a:tailEnd type="none" w="med" len="med"/>
          </a:ln>
        </p:spPr>
        <p:txBody>
          <a:bodyPr lIns="91425" tIns="91425" rIns="91425" bIns="91425" anchor="ctr" anchorCtr="0">
            <a:noAutofit/>
          </a:bodyPr>
          <a:lstStyle/>
          <a:p>
            <a:pPr lvl="0" rtl="0">
              <a:lnSpc>
                <a:spcPct val="115000"/>
              </a:lnSpc>
              <a:spcBef>
                <a:spcPts val="0"/>
              </a:spcBef>
              <a:buClr>
                <a:schemeClr val="dk1"/>
              </a:buClr>
              <a:buSzPct val="45833"/>
              <a:buFont typeface="Arial"/>
              <a:buNone/>
            </a:pPr>
            <a:r>
              <a:rPr lang="ja" sz="2400" dirty="0"/>
              <a:t>関係性構築の要素や、効果について考えるためには最も適したアプローチ方法である</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Shape 356"/>
          <p:cNvSpPr txBox="1">
            <a:spLocks noGrp="1"/>
          </p:cNvSpPr>
          <p:nvPr>
            <p:ph type="title"/>
          </p:nvPr>
        </p:nvSpPr>
        <p:spPr>
          <a:xfrm>
            <a:off x="359750" y="339502"/>
            <a:ext cx="8520599" cy="572699"/>
          </a:xfrm>
          <a:prstGeom prst="rect">
            <a:avLst/>
          </a:prstGeom>
        </p:spPr>
        <p:txBody>
          <a:bodyPr lIns="91425" tIns="91425" rIns="91425" bIns="91425" anchor="t" anchorCtr="0">
            <a:noAutofit/>
          </a:bodyPr>
          <a:lstStyle/>
          <a:p>
            <a:pPr lvl="0">
              <a:spcBef>
                <a:spcPts val="0"/>
              </a:spcBef>
              <a:buNone/>
            </a:pPr>
            <a:r>
              <a:rPr lang="ja" dirty="0"/>
              <a:t>多次元的コミットメントモデルの考え方</a:t>
            </a:r>
          </a:p>
        </p:txBody>
      </p:sp>
      <p:sp>
        <p:nvSpPr>
          <p:cNvPr id="357" name="Shape 357"/>
          <p:cNvSpPr txBox="1">
            <a:spLocks noGrp="1"/>
          </p:cNvSpPr>
          <p:nvPr>
            <p:ph type="body" idx="1"/>
          </p:nvPr>
        </p:nvSpPr>
        <p:spPr>
          <a:xfrm>
            <a:off x="179512" y="1213074"/>
            <a:ext cx="8856984"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0"/>
              </a:spcAft>
              <a:buChar char="➢"/>
            </a:pPr>
            <a:r>
              <a:rPr lang="ja" sz="1600" dirty="0">
                <a:solidFill>
                  <a:schemeClr val="dk1"/>
                </a:solidFill>
              </a:rPr>
              <a:t>コミットメントはリレーションシップ・マーケティングに</a:t>
            </a:r>
            <a:r>
              <a:rPr lang="ja" sz="1600" dirty="0" smtClean="0">
                <a:solidFill>
                  <a:schemeClr val="dk1"/>
                </a:solidFill>
              </a:rPr>
              <a:t>おける</a:t>
            </a:r>
            <a:r>
              <a:rPr lang="ja" sz="1600" dirty="0" smtClean="0">
                <a:solidFill>
                  <a:srgbClr val="FF9900"/>
                </a:solidFill>
              </a:rPr>
              <a:t>中心</a:t>
            </a:r>
            <a:r>
              <a:rPr lang="ja" sz="1600" dirty="0">
                <a:solidFill>
                  <a:srgbClr val="FF9900"/>
                </a:solidFill>
              </a:rPr>
              <a:t>媒介変数</a:t>
            </a:r>
          </a:p>
          <a:p>
            <a:pPr marL="457200" lvl="0" indent="-228600" rtl="0">
              <a:lnSpc>
                <a:spcPct val="100000"/>
              </a:lnSpc>
              <a:spcBef>
                <a:spcPts val="0"/>
              </a:spcBef>
              <a:spcAft>
                <a:spcPts val="0"/>
              </a:spcAft>
              <a:buClr>
                <a:schemeClr val="dk1"/>
              </a:buClr>
              <a:buChar char="➢"/>
            </a:pPr>
            <a:r>
              <a:rPr lang="ja" sz="1600" dirty="0">
                <a:solidFill>
                  <a:schemeClr val="dk1"/>
                </a:solidFill>
              </a:rPr>
              <a:t>売り手組織に対する結びつきと重要性の認識</a:t>
            </a:r>
          </a:p>
          <a:p>
            <a:pPr marL="457200" lvl="0" indent="-228600" rtl="0">
              <a:lnSpc>
                <a:spcPct val="100000"/>
              </a:lnSpc>
              <a:spcBef>
                <a:spcPts val="0"/>
              </a:spcBef>
              <a:spcAft>
                <a:spcPts val="0"/>
              </a:spcAft>
              <a:buChar char="➢"/>
            </a:pPr>
            <a:r>
              <a:rPr lang="ja" sz="1600" dirty="0">
                <a:solidFill>
                  <a:schemeClr val="dk1"/>
                </a:solidFill>
              </a:rPr>
              <a:t>計算的コミットメントと感情的コミットメントは</a:t>
            </a:r>
            <a:r>
              <a:rPr lang="ja" sz="1600" dirty="0">
                <a:solidFill>
                  <a:srgbClr val="FF9900"/>
                </a:solidFill>
              </a:rPr>
              <a:t>異なる先行要素と結果要素を持つ</a:t>
            </a:r>
          </a:p>
          <a:p>
            <a:pPr lvl="0" rtl="0">
              <a:lnSpc>
                <a:spcPct val="100000"/>
              </a:lnSpc>
              <a:spcBef>
                <a:spcPts val="0"/>
              </a:spcBef>
              <a:spcAft>
                <a:spcPts val="0"/>
              </a:spcAft>
              <a:buNone/>
            </a:pPr>
            <a:endParaRPr dirty="0">
              <a:solidFill>
                <a:schemeClr val="dk1"/>
              </a:solidFill>
            </a:endParaRPr>
          </a:p>
        </p:txBody>
      </p:sp>
      <p:sp>
        <p:nvSpPr>
          <p:cNvPr id="358" name="Shape 358"/>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24</a:t>
            </a:fld>
            <a:endParaRPr lang="ja"/>
          </a:p>
        </p:txBody>
      </p:sp>
      <p:sp>
        <p:nvSpPr>
          <p:cNvPr id="359" name="Shape 359"/>
          <p:cNvSpPr txBox="1"/>
          <p:nvPr/>
        </p:nvSpPr>
        <p:spPr>
          <a:xfrm>
            <a:off x="975775" y="4301475"/>
            <a:ext cx="5944500" cy="6935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360" name="Shape 360"/>
          <p:cNvSpPr txBox="1"/>
          <p:nvPr/>
        </p:nvSpPr>
        <p:spPr>
          <a:xfrm>
            <a:off x="5917248" y="4301024"/>
            <a:ext cx="2547277" cy="588748"/>
          </a:xfrm>
          <a:prstGeom prst="rect">
            <a:avLst/>
          </a:prstGeom>
          <a:noFill/>
          <a:ln>
            <a:noFill/>
          </a:ln>
        </p:spPr>
        <p:txBody>
          <a:bodyPr lIns="91425" tIns="91425" rIns="91425" bIns="91425" anchor="t" anchorCtr="0">
            <a:noAutofit/>
          </a:bodyPr>
          <a:lstStyle/>
          <a:p>
            <a:pPr lvl="0">
              <a:spcBef>
                <a:spcPts val="0"/>
              </a:spcBef>
              <a:buNone/>
            </a:pPr>
            <a:r>
              <a:rPr lang="ja" dirty="0"/>
              <a:t>久保田（2011）をもとに作成</a:t>
            </a:r>
          </a:p>
        </p:txBody>
      </p:sp>
      <p:pic>
        <p:nvPicPr>
          <p:cNvPr id="361" name="Shape 361"/>
          <p:cNvPicPr preferRelativeResize="0"/>
          <p:nvPr/>
        </p:nvPicPr>
        <p:blipFill rotWithShape="1">
          <a:blip r:embed="rId3">
            <a:alphaModFix/>
          </a:blip>
          <a:srcRect l="3241" t="5477" r="5420" b="12530"/>
          <a:stretch/>
        </p:blipFill>
        <p:spPr>
          <a:xfrm>
            <a:off x="1228680" y="2218301"/>
            <a:ext cx="4688568" cy="2833997"/>
          </a:xfrm>
          <a:prstGeom prst="rect">
            <a:avLst/>
          </a:prstGeom>
          <a:noFill/>
          <a:ln>
            <a:noFill/>
          </a:ln>
        </p:spPr>
      </p:pic>
      <p:sp>
        <p:nvSpPr>
          <p:cNvPr id="362" name="Shape 362"/>
          <p:cNvSpPr/>
          <p:nvPr/>
        </p:nvSpPr>
        <p:spPr>
          <a:xfrm>
            <a:off x="1356578" y="2424823"/>
            <a:ext cx="1812299" cy="2509800"/>
          </a:xfrm>
          <a:prstGeom prst="ellipse">
            <a:avLst/>
          </a:prstGeom>
          <a:noFill/>
          <a:ln w="28575"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63" name="Shape 363"/>
          <p:cNvSpPr txBox="1"/>
          <p:nvPr/>
        </p:nvSpPr>
        <p:spPr>
          <a:xfrm>
            <a:off x="1615627" y="3393373"/>
            <a:ext cx="1294200" cy="572699"/>
          </a:xfrm>
          <a:prstGeom prst="rect">
            <a:avLst/>
          </a:prstGeom>
          <a:noFill/>
          <a:ln>
            <a:noFill/>
          </a:ln>
        </p:spPr>
        <p:txBody>
          <a:bodyPr lIns="91425" tIns="91425" rIns="91425" bIns="91425" anchor="t" anchorCtr="0">
            <a:noAutofit/>
          </a:bodyPr>
          <a:lstStyle/>
          <a:p>
            <a:pPr lvl="0">
              <a:spcBef>
                <a:spcPts val="0"/>
              </a:spcBef>
              <a:buNone/>
            </a:pPr>
            <a:r>
              <a:rPr lang="ja" sz="2000" dirty="0">
                <a:solidFill>
                  <a:srgbClr val="FF0000"/>
                </a:solidFill>
              </a:rPr>
              <a:t>先行要素</a:t>
            </a:r>
          </a:p>
        </p:txBody>
      </p:sp>
      <p:sp>
        <p:nvSpPr>
          <p:cNvPr id="364" name="Shape 364"/>
          <p:cNvSpPr/>
          <p:nvPr/>
        </p:nvSpPr>
        <p:spPr>
          <a:xfrm>
            <a:off x="4016851" y="2479273"/>
            <a:ext cx="1868399" cy="2400900"/>
          </a:xfrm>
          <a:prstGeom prst="flowChartConnector">
            <a:avLst/>
          </a:prstGeom>
          <a:noFill/>
          <a:ln w="28575" cap="flat" cmpd="sng">
            <a:solidFill>
              <a:srgbClr val="0000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65" name="Shape 365"/>
          <p:cNvSpPr txBox="1"/>
          <p:nvPr/>
        </p:nvSpPr>
        <p:spPr>
          <a:xfrm>
            <a:off x="4303950" y="3474051"/>
            <a:ext cx="1294200" cy="572699"/>
          </a:xfrm>
          <a:prstGeom prst="rect">
            <a:avLst/>
          </a:prstGeom>
          <a:noFill/>
          <a:ln>
            <a:noFill/>
          </a:ln>
        </p:spPr>
        <p:txBody>
          <a:bodyPr lIns="91425" tIns="91425" rIns="91425" bIns="91425" anchor="t" anchorCtr="0">
            <a:noAutofit/>
          </a:bodyPr>
          <a:lstStyle/>
          <a:p>
            <a:pPr lvl="0">
              <a:spcBef>
                <a:spcPts val="0"/>
              </a:spcBef>
              <a:buNone/>
            </a:pPr>
            <a:r>
              <a:rPr lang="ja" sz="2000" dirty="0">
                <a:solidFill>
                  <a:srgbClr val="0000FF"/>
                </a:solidFill>
              </a:rPr>
              <a:t>結果要素</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Shape 370"/>
          <p:cNvSpPr txBox="1">
            <a:spLocks noGrp="1"/>
          </p:cNvSpPr>
          <p:nvPr>
            <p:ph type="title"/>
          </p:nvPr>
        </p:nvSpPr>
        <p:spPr>
          <a:xfrm>
            <a:off x="311700" y="267494"/>
            <a:ext cx="8520599" cy="572699"/>
          </a:xfrm>
          <a:prstGeom prst="rect">
            <a:avLst/>
          </a:prstGeom>
        </p:spPr>
        <p:txBody>
          <a:bodyPr lIns="91425" tIns="91425" rIns="91425" bIns="91425" anchor="t" anchorCtr="0">
            <a:noAutofit/>
          </a:bodyPr>
          <a:lstStyle/>
          <a:p>
            <a:pPr lvl="0">
              <a:spcBef>
                <a:spcPts val="0"/>
              </a:spcBef>
              <a:buNone/>
            </a:pPr>
            <a:r>
              <a:rPr lang="ja" dirty="0"/>
              <a:t>コミットメントの分類</a:t>
            </a:r>
          </a:p>
        </p:txBody>
      </p:sp>
      <p:sp>
        <p:nvSpPr>
          <p:cNvPr id="371" name="Shape 37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25</a:t>
            </a:fld>
            <a:endParaRPr lang="ja"/>
          </a:p>
        </p:txBody>
      </p:sp>
      <p:sp>
        <p:nvSpPr>
          <p:cNvPr id="372" name="Shape 372"/>
          <p:cNvSpPr/>
          <p:nvPr/>
        </p:nvSpPr>
        <p:spPr>
          <a:xfrm>
            <a:off x="536800" y="1275606"/>
            <a:ext cx="3787500" cy="1971300"/>
          </a:xfrm>
          <a:prstGeom prst="rect">
            <a:avLst/>
          </a:prstGeom>
          <a:noFill/>
          <a:ln w="28575" cap="flat" cmpd="sng">
            <a:solidFill>
              <a:srgbClr val="666666"/>
            </a:solidFill>
            <a:prstDash val="solid"/>
            <a:round/>
            <a:headEnd type="none" w="med" len="med"/>
            <a:tailEnd type="none" w="med" len="med"/>
          </a:ln>
        </p:spPr>
        <p:txBody>
          <a:bodyPr lIns="91425" tIns="91425" rIns="91425" bIns="91425" anchor="ctr" anchorCtr="0">
            <a:noAutofit/>
          </a:bodyPr>
          <a:lstStyle/>
          <a:p>
            <a:pPr lvl="0" rtl="0">
              <a:lnSpc>
                <a:spcPct val="115000"/>
              </a:lnSpc>
              <a:spcBef>
                <a:spcPts val="0"/>
              </a:spcBef>
              <a:buNone/>
            </a:pPr>
            <a:r>
              <a:rPr lang="ja" dirty="0"/>
              <a:t>現在享受していたり今後享受できると思われるベネフィットを、関係の集結に伴い発生すると予想されるコストを照らし合わせたうえで生まれる</a:t>
            </a:r>
            <a:r>
              <a:rPr lang="ja" dirty="0">
                <a:solidFill>
                  <a:srgbClr val="0070C0"/>
                </a:solidFill>
              </a:rPr>
              <a:t>損得勘定</a:t>
            </a:r>
            <a:r>
              <a:rPr lang="ja" dirty="0"/>
              <a:t>に基づいた、交換相手に対する結びつきの感覚と、その相手との関係に対する重要性の認識。</a:t>
            </a:r>
          </a:p>
          <a:p>
            <a:pPr lvl="0">
              <a:lnSpc>
                <a:spcPct val="115000"/>
              </a:lnSpc>
              <a:spcBef>
                <a:spcPts val="0"/>
              </a:spcBef>
              <a:buNone/>
            </a:pPr>
            <a:r>
              <a:rPr lang="ja" dirty="0"/>
              <a:t>（久保田,2012）</a:t>
            </a:r>
          </a:p>
        </p:txBody>
      </p:sp>
      <p:sp>
        <p:nvSpPr>
          <p:cNvPr id="373" name="Shape 373"/>
          <p:cNvSpPr txBox="1"/>
          <p:nvPr/>
        </p:nvSpPr>
        <p:spPr>
          <a:xfrm>
            <a:off x="1113813" y="832099"/>
            <a:ext cx="2672999" cy="693599"/>
          </a:xfrm>
          <a:prstGeom prst="rect">
            <a:avLst/>
          </a:prstGeom>
          <a:noFill/>
          <a:ln>
            <a:noFill/>
          </a:ln>
        </p:spPr>
        <p:txBody>
          <a:bodyPr lIns="91425" tIns="91425" rIns="91425" bIns="91425" anchor="t" anchorCtr="0">
            <a:noAutofit/>
          </a:bodyPr>
          <a:lstStyle/>
          <a:p>
            <a:pPr lvl="0">
              <a:spcBef>
                <a:spcPts val="0"/>
              </a:spcBef>
              <a:buClr>
                <a:schemeClr val="dk1"/>
              </a:buClr>
              <a:buSzPct val="61111"/>
              <a:buFont typeface="Arial"/>
              <a:buNone/>
            </a:pPr>
            <a:r>
              <a:rPr lang="ja" sz="1800" dirty="0">
                <a:solidFill>
                  <a:srgbClr val="0000FF"/>
                </a:solidFill>
              </a:rPr>
              <a:t>計算的コミットメント</a:t>
            </a:r>
          </a:p>
        </p:txBody>
      </p:sp>
      <p:sp>
        <p:nvSpPr>
          <p:cNvPr id="374" name="Shape 374"/>
          <p:cNvSpPr/>
          <p:nvPr/>
        </p:nvSpPr>
        <p:spPr>
          <a:xfrm rot="5400000">
            <a:off x="2188425" y="3167275"/>
            <a:ext cx="463499" cy="693599"/>
          </a:xfrm>
          <a:prstGeom prst="rightArrow">
            <a:avLst>
              <a:gd name="adj1" fmla="val 50000"/>
              <a:gd name="adj2" fmla="val 50000"/>
            </a:avLst>
          </a:prstGeom>
          <a:solidFill>
            <a:srgbClr val="00B0F0"/>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75" name="Shape 375"/>
          <p:cNvSpPr/>
          <p:nvPr/>
        </p:nvSpPr>
        <p:spPr>
          <a:xfrm>
            <a:off x="4953275" y="1284783"/>
            <a:ext cx="3787500" cy="1971300"/>
          </a:xfrm>
          <a:prstGeom prst="rect">
            <a:avLst/>
          </a:prstGeom>
          <a:noFill/>
          <a:ln w="28575" cap="flat" cmpd="sng">
            <a:solidFill>
              <a:schemeClr val="dk2"/>
            </a:solidFill>
            <a:prstDash val="solid"/>
            <a:round/>
            <a:headEnd type="none" w="med" len="med"/>
            <a:tailEnd type="none" w="med" len="med"/>
          </a:ln>
        </p:spPr>
        <p:txBody>
          <a:bodyPr lIns="91425" tIns="91425" rIns="91425" bIns="91425" anchor="ctr" anchorCtr="0">
            <a:noAutofit/>
          </a:bodyPr>
          <a:lstStyle/>
          <a:p>
            <a:pPr lvl="0">
              <a:lnSpc>
                <a:spcPct val="115000"/>
              </a:lnSpc>
              <a:spcBef>
                <a:spcPts val="0"/>
              </a:spcBef>
              <a:buClr>
                <a:schemeClr val="dk1"/>
              </a:buClr>
              <a:buFont typeface="Arial"/>
              <a:buNone/>
            </a:pPr>
            <a:r>
              <a:rPr lang="ja" dirty="0">
                <a:solidFill>
                  <a:schemeClr val="dk1"/>
                </a:solidFill>
              </a:rPr>
              <a:t>交換相手への一体感ないしは所属感といった</a:t>
            </a:r>
            <a:r>
              <a:rPr lang="ja" dirty="0">
                <a:solidFill>
                  <a:srgbClr val="F84E72"/>
                </a:solidFill>
              </a:rPr>
              <a:t>同一化を基盤</a:t>
            </a:r>
            <a:r>
              <a:rPr lang="ja" dirty="0">
                <a:solidFill>
                  <a:schemeClr val="dk1"/>
                </a:solidFill>
              </a:rPr>
              <a:t>としつつ、それと結びついた愛着や喜びといった情緒、および肯定的価値的内包ないしは自尊心を伴って構成される、交換相手に対する結びつきの感覚と、その相手との関係に対する重要性の意識</a:t>
            </a:r>
            <a:r>
              <a:rPr lang="ja" dirty="0" smtClean="0">
                <a:solidFill>
                  <a:schemeClr val="dk1"/>
                </a:solidFill>
              </a:rPr>
              <a:t>。</a:t>
            </a:r>
            <a:endParaRPr lang="en-US" altLang="ja" dirty="0" smtClean="0">
              <a:solidFill>
                <a:schemeClr val="dk1"/>
              </a:solidFill>
            </a:endParaRPr>
          </a:p>
          <a:p>
            <a:pPr lvl="0">
              <a:lnSpc>
                <a:spcPct val="115000"/>
              </a:lnSpc>
              <a:spcBef>
                <a:spcPts val="0"/>
              </a:spcBef>
              <a:buClr>
                <a:schemeClr val="dk1"/>
              </a:buClr>
              <a:buFont typeface="Arial"/>
              <a:buNone/>
            </a:pPr>
            <a:r>
              <a:rPr lang="ja" dirty="0" smtClean="0">
                <a:solidFill>
                  <a:schemeClr val="dk1"/>
                </a:solidFill>
              </a:rPr>
              <a:t>（</a:t>
            </a:r>
            <a:r>
              <a:rPr lang="ja" dirty="0">
                <a:solidFill>
                  <a:schemeClr val="dk1"/>
                </a:solidFill>
              </a:rPr>
              <a:t>久保田,2012）</a:t>
            </a:r>
          </a:p>
        </p:txBody>
      </p:sp>
      <p:sp>
        <p:nvSpPr>
          <p:cNvPr id="376" name="Shape 376"/>
          <p:cNvSpPr txBox="1"/>
          <p:nvPr/>
        </p:nvSpPr>
        <p:spPr>
          <a:xfrm>
            <a:off x="5676275" y="859930"/>
            <a:ext cx="2518199" cy="463499"/>
          </a:xfrm>
          <a:prstGeom prst="rect">
            <a:avLst/>
          </a:prstGeom>
          <a:noFill/>
          <a:ln>
            <a:noFill/>
          </a:ln>
        </p:spPr>
        <p:txBody>
          <a:bodyPr lIns="91425" tIns="91425" rIns="91425" bIns="91425" anchor="t" anchorCtr="0">
            <a:noAutofit/>
          </a:bodyPr>
          <a:lstStyle/>
          <a:p>
            <a:pPr lvl="0">
              <a:spcBef>
                <a:spcPts val="0"/>
              </a:spcBef>
              <a:buNone/>
            </a:pPr>
            <a:r>
              <a:rPr lang="ja" sz="1800" dirty="0">
                <a:solidFill>
                  <a:srgbClr val="FF00FF"/>
                </a:solidFill>
              </a:rPr>
              <a:t>感情的コミットメント</a:t>
            </a:r>
          </a:p>
        </p:txBody>
      </p:sp>
      <p:sp>
        <p:nvSpPr>
          <p:cNvPr id="377" name="Shape 377"/>
          <p:cNvSpPr/>
          <p:nvPr/>
        </p:nvSpPr>
        <p:spPr>
          <a:xfrm rot="5400000">
            <a:off x="6622865" y="3176780"/>
            <a:ext cx="463499" cy="693599"/>
          </a:xfrm>
          <a:prstGeom prst="rightArrow">
            <a:avLst>
              <a:gd name="adj1" fmla="val 50000"/>
              <a:gd name="adj2" fmla="val 50000"/>
            </a:avLst>
          </a:prstGeom>
          <a:solidFill>
            <a:srgbClr val="FF0000">
              <a:alpha val="18550"/>
            </a:srgbClr>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78" name="Shape 378"/>
          <p:cNvSpPr/>
          <p:nvPr/>
        </p:nvSpPr>
        <p:spPr>
          <a:xfrm>
            <a:off x="729976" y="3795886"/>
            <a:ext cx="3594324" cy="931950"/>
          </a:xfrm>
          <a:prstGeom prst="snip2DiagRect">
            <a:avLst>
              <a:gd name="adj1" fmla="val 0"/>
              <a:gd name="adj2" fmla="val 16667"/>
            </a:avLst>
          </a:prstGeom>
          <a:noFill/>
          <a:ln w="2857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dirty="0">
                <a:solidFill>
                  <a:srgbClr val="0070C0"/>
                </a:solidFill>
              </a:rPr>
              <a:t>関係から生み出される成果（損得勘定）</a:t>
            </a:r>
          </a:p>
          <a:p>
            <a:pPr lvl="0">
              <a:spcBef>
                <a:spcPts val="0"/>
              </a:spcBef>
              <a:buNone/>
            </a:pPr>
            <a:r>
              <a:rPr lang="ja" dirty="0"/>
              <a:t>を重要と捉える</a:t>
            </a:r>
          </a:p>
        </p:txBody>
      </p:sp>
      <p:sp>
        <p:nvSpPr>
          <p:cNvPr id="379" name="Shape 379"/>
          <p:cNvSpPr/>
          <p:nvPr/>
        </p:nvSpPr>
        <p:spPr>
          <a:xfrm>
            <a:off x="5089550" y="3839413"/>
            <a:ext cx="3358041" cy="900974"/>
          </a:xfrm>
          <a:prstGeom prst="snip2DiagRect">
            <a:avLst>
              <a:gd name="adj1" fmla="val 0"/>
              <a:gd name="adj2" fmla="val 16667"/>
            </a:avLst>
          </a:prstGeom>
          <a:noFill/>
          <a:ln w="2857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dirty="0">
                <a:solidFill>
                  <a:srgbClr val="F84E72"/>
                </a:solidFill>
              </a:rPr>
              <a:t>関係そのものに対する大切さの感覚</a:t>
            </a:r>
          </a:p>
          <a:p>
            <a:pPr lvl="0">
              <a:spcBef>
                <a:spcPts val="0"/>
              </a:spcBef>
              <a:buNone/>
            </a:pPr>
            <a:r>
              <a:rPr lang="ja" dirty="0"/>
              <a:t>関係そのものを重要と捉える</a:t>
            </a:r>
          </a:p>
        </p:txBody>
      </p:sp>
      <p:sp>
        <p:nvSpPr>
          <p:cNvPr id="380" name="Shape 380"/>
          <p:cNvSpPr txBox="1"/>
          <p:nvPr/>
        </p:nvSpPr>
        <p:spPr>
          <a:xfrm>
            <a:off x="4102350" y="3351575"/>
            <a:ext cx="939300" cy="393600"/>
          </a:xfrm>
          <a:prstGeom prst="rect">
            <a:avLst/>
          </a:prstGeom>
          <a:noFill/>
          <a:ln>
            <a:noFill/>
          </a:ln>
        </p:spPr>
        <p:txBody>
          <a:bodyPr lIns="91425" tIns="91425" rIns="91425" bIns="91425" anchor="t" anchorCtr="0">
            <a:noAutofit/>
          </a:bodyPr>
          <a:lstStyle/>
          <a:p>
            <a:pPr lvl="0">
              <a:spcBef>
                <a:spcPts val="0"/>
              </a:spcBef>
              <a:buNone/>
            </a:pPr>
            <a:r>
              <a:rPr lang="ja" dirty="0"/>
              <a:t>つまり...</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Shape 385"/>
          <p:cNvPicPr preferRelativeResize="0"/>
          <p:nvPr/>
        </p:nvPicPr>
        <p:blipFill rotWithShape="1">
          <a:blip r:embed="rId3">
            <a:alphaModFix/>
          </a:blip>
          <a:srcRect t="-1462" b="1462"/>
          <a:stretch/>
        </p:blipFill>
        <p:spPr>
          <a:xfrm>
            <a:off x="4283968" y="2385602"/>
            <a:ext cx="3199720" cy="1274424"/>
          </a:xfrm>
          <a:prstGeom prst="rect">
            <a:avLst/>
          </a:prstGeom>
          <a:noFill/>
          <a:ln>
            <a:noFill/>
          </a:ln>
        </p:spPr>
      </p:pic>
      <p:pic>
        <p:nvPicPr>
          <p:cNvPr id="386" name="Shape 386"/>
          <p:cNvPicPr preferRelativeResize="0"/>
          <p:nvPr/>
        </p:nvPicPr>
        <p:blipFill>
          <a:blip r:embed="rId4">
            <a:alphaModFix/>
          </a:blip>
          <a:stretch>
            <a:fillRect/>
          </a:stretch>
        </p:blipFill>
        <p:spPr>
          <a:xfrm>
            <a:off x="251520" y="2455025"/>
            <a:ext cx="3237325" cy="1274425"/>
          </a:xfrm>
          <a:prstGeom prst="rect">
            <a:avLst/>
          </a:prstGeom>
          <a:noFill/>
          <a:ln>
            <a:noFill/>
          </a:ln>
        </p:spPr>
      </p:pic>
      <p:sp>
        <p:nvSpPr>
          <p:cNvPr id="387" name="Shape 387"/>
          <p:cNvSpPr txBox="1">
            <a:spLocks noGrp="1"/>
          </p:cNvSpPr>
          <p:nvPr>
            <p:ph type="title"/>
          </p:nvPr>
        </p:nvSpPr>
        <p:spPr>
          <a:xfrm>
            <a:off x="311699" y="267494"/>
            <a:ext cx="8520599" cy="572699"/>
          </a:xfrm>
          <a:prstGeom prst="rect">
            <a:avLst/>
          </a:prstGeom>
        </p:spPr>
        <p:txBody>
          <a:bodyPr lIns="91425" tIns="91425" rIns="91425" bIns="91425" anchor="t" anchorCtr="0">
            <a:noAutofit/>
          </a:bodyPr>
          <a:lstStyle/>
          <a:p>
            <a:pPr lvl="0">
              <a:spcBef>
                <a:spcPts val="0"/>
              </a:spcBef>
              <a:buNone/>
            </a:pPr>
            <a:r>
              <a:rPr lang="ja" dirty="0"/>
              <a:t>コミットメントの接近的要素</a:t>
            </a:r>
          </a:p>
        </p:txBody>
      </p:sp>
      <p:sp>
        <p:nvSpPr>
          <p:cNvPr id="388" name="Shape 388"/>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26</a:t>
            </a:fld>
            <a:endParaRPr lang="ja"/>
          </a:p>
        </p:txBody>
      </p:sp>
      <p:graphicFrame>
        <p:nvGraphicFramePr>
          <p:cNvPr id="389" name="Shape 389"/>
          <p:cNvGraphicFramePr/>
          <p:nvPr>
            <p:extLst>
              <p:ext uri="{D42A27DB-BD31-4B8C-83A1-F6EECF244321}">
                <p14:modId xmlns:p14="http://schemas.microsoft.com/office/powerpoint/2010/main" val="2059362551"/>
              </p:ext>
            </p:extLst>
          </p:nvPr>
        </p:nvGraphicFramePr>
        <p:xfrm>
          <a:off x="374550" y="843558"/>
          <a:ext cx="8152400" cy="1129254"/>
        </p:xfrm>
        <a:graphic>
          <a:graphicData uri="http://schemas.openxmlformats.org/drawingml/2006/table">
            <a:tbl>
              <a:tblPr>
                <a:noFill/>
                <a:tableStyleId>{BCDEDA18-76CD-430F-8F58-ECBFA76517B4}</a:tableStyleId>
              </a:tblPr>
              <a:tblGrid>
                <a:gridCol w="8152400"/>
              </a:tblGrid>
              <a:tr h="1039676">
                <a:tc>
                  <a:txBody>
                    <a:bodyPr/>
                    <a:lstStyle/>
                    <a:p>
                      <a:pPr lvl="0" rtl="0">
                        <a:lnSpc>
                          <a:spcPct val="115000"/>
                        </a:lnSpc>
                        <a:spcBef>
                          <a:spcPts val="0"/>
                        </a:spcBef>
                        <a:buClr>
                          <a:schemeClr val="dk1"/>
                        </a:buClr>
                        <a:buSzPct val="61111"/>
                        <a:buFont typeface="Arial"/>
                        <a:buNone/>
                      </a:pPr>
                      <a:r>
                        <a:rPr lang="ja" sz="1800" dirty="0">
                          <a:solidFill>
                            <a:schemeClr val="dk1"/>
                          </a:solidFill>
                        </a:rPr>
                        <a:t>計算的コミットメントと感情的コミットメントは、質的に大きく異なる心理状態であり、</a:t>
                      </a:r>
                      <a:r>
                        <a:rPr lang="ja" sz="1800" u="sng" dirty="0">
                          <a:solidFill>
                            <a:srgbClr val="FF0000"/>
                          </a:solidFill>
                        </a:rPr>
                        <a:t>結びつきや重要性を感じる理由に根本的相違がある</a:t>
                      </a:r>
                      <a:r>
                        <a:rPr lang="ja" sz="1800" dirty="0">
                          <a:solidFill>
                            <a:schemeClr val="dk1"/>
                          </a:solidFill>
                        </a:rPr>
                        <a:t>。(久保田,2011)</a:t>
                      </a:r>
                    </a:p>
                  </a:txBody>
                  <a:tcPr marL="91425" marR="91425" marT="91425" marB="91425"/>
                </a:tc>
              </a:tr>
            </a:tbl>
          </a:graphicData>
        </a:graphic>
      </p:graphicFrame>
      <p:sp>
        <p:nvSpPr>
          <p:cNvPr id="390" name="Shape 390"/>
          <p:cNvSpPr txBox="1"/>
          <p:nvPr/>
        </p:nvSpPr>
        <p:spPr>
          <a:xfrm>
            <a:off x="370886" y="2026424"/>
            <a:ext cx="1968866" cy="393600"/>
          </a:xfrm>
          <a:prstGeom prst="rect">
            <a:avLst/>
          </a:prstGeom>
          <a:noFill/>
          <a:ln>
            <a:noFill/>
          </a:ln>
        </p:spPr>
        <p:txBody>
          <a:bodyPr lIns="91425" tIns="91425" rIns="91425" bIns="91425" anchor="t" anchorCtr="0">
            <a:noAutofit/>
          </a:bodyPr>
          <a:lstStyle/>
          <a:p>
            <a:pPr lvl="0">
              <a:spcBef>
                <a:spcPts val="0"/>
              </a:spcBef>
              <a:buNone/>
            </a:pPr>
            <a:r>
              <a:rPr lang="ja" dirty="0"/>
              <a:t>＜接近的要素の違い＞</a:t>
            </a:r>
          </a:p>
        </p:txBody>
      </p:sp>
      <p:grpSp>
        <p:nvGrpSpPr>
          <p:cNvPr id="391" name="Shape 391"/>
          <p:cNvGrpSpPr/>
          <p:nvPr/>
        </p:nvGrpSpPr>
        <p:grpSpPr>
          <a:xfrm>
            <a:off x="954527" y="3301650"/>
            <a:ext cx="3537858" cy="1447700"/>
            <a:chOff x="5482847" y="2070075"/>
            <a:chExt cx="3654812" cy="1447700"/>
          </a:xfrm>
        </p:grpSpPr>
        <p:sp>
          <p:nvSpPr>
            <p:cNvPr id="392" name="Shape 392"/>
            <p:cNvSpPr/>
            <p:nvPr/>
          </p:nvSpPr>
          <p:spPr>
            <a:xfrm>
              <a:off x="5482847" y="2070075"/>
              <a:ext cx="1414799" cy="661200"/>
            </a:xfrm>
            <a:prstGeom prst="ellipse">
              <a:avLst/>
            </a:prstGeom>
            <a:noFill/>
            <a:ln w="28575" cap="flat" cmpd="sng">
              <a:solidFill>
                <a:srgbClr val="0000FF"/>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a:t>知覚された能力</a:t>
              </a:r>
            </a:p>
          </p:txBody>
        </p:sp>
        <p:sp>
          <p:nvSpPr>
            <p:cNvPr id="393" name="Shape 393"/>
            <p:cNvSpPr/>
            <p:nvPr/>
          </p:nvSpPr>
          <p:spPr>
            <a:xfrm>
              <a:off x="5482850" y="2856575"/>
              <a:ext cx="1380600" cy="661200"/>
            </a:xfrm>
            <a:prstGeom prst="ellipse">
              <a:avLst/>
            </a:prstGeom>
            <a:noFill/>
            <a:ln w="28575" cap="flat" cmpd="sng">
              <a:solidFill>
                <a:srgbClr val="0000FF"/>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a:t>誠意ある行動</a:t>
              </a:r>
            </a:p>
          </p:txBody>
        </p:sp>
        <p:sp>
          <p:nvSpPr>
            <p:cNvPr id="394" name="Shape 394"/>
            <p:cNvSpPr/>
            <p:nvPr/>
          </p:nvSpPr>
          <p:spPr>
            <a:xfrm>
              <a:off x="7380859" y="2497875"/>
              <a:ext cx="1756800" cy="572699"/>
            </a:xfrm>
            <a:prstGeom prst="roundRect">
              <a:avLst>
                <a:gd name="adj" fmla="val 16667"/>
              </a:avLst>
            </a:prstGeom>
            <a:noFill/>
            <a:ln w="28575" cap="flat" cmpd="sng">
              <a:solidFill>
                <a:srgbClr val="0000FF"/>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計算的コミットメント</a:t>
              </a:r>
            </a:p>
          </p:txBody>
        </p:sp>
        <p:cxnSp>
          <p:nvCxnSpPr>
            <p:cNvPr id="395" name="Shape 395"/>
            <p:cNvCxnSpPr>
              <a:stCxn id="392" idx="6"/>
              <a:endCxn id="394" idx="1"/>
            </p:cNvCxnSpPr>
            <p:nvPr/>
          </p:nvCxnSpPr>
          <p:spPr>
            <a:xfrm>
              <a:off x="6897647" y="2400675"/>
              <a:ext cx="483300" cy="383400"/>
            </a:xfrm>
            <a:prstGeom prst="straightConnector1">
              <a:avLst/>
            </a:prstGeom>
            <a:noFill/>
            <a:ln w="9525" cap="flat" cmpd="sng">
              <a:solidFill>
                <a:schemeClr val="dk2"/>
              </a:solidFill>
              <a:prstDash val="solid"/>
              <a:round/>
              <a:headEnd type="none" w="lg" len="lg"/>
              <a:tailEnd type="triangle" w="lg" len="lg"/>
            </a:ln>
          </p:spPr>
        </p:cxnSp>
        <p:cxnSp>
          <p:nvCxnSpPr>
            <p:cNvPr id="396" name="Shape 396"/>
            <p:cNvCxnSpPr>
              <a:stCxn id="393" idx="6"/>
              <a:endCxn id="394" idx="1"/>
            </p:cNvCxnSpPr>
            <p:nvPr/>
          </p:nvCxnSpPr>
          <p:spPr>
            <a:xfrm rot="10800000" flipH="1">
              <a:off x="6863450" y="2784275"/>
              <a:ext cx="517500" cy="402900"/>
            </a:xfrm>
            <a:prstGeom prst="straightConnector1">
              <a:avLst/>
            </a:prstGeom>
            <a:noFill/>
            <a:ln w="9525" cap="flat" cmpd="sng">
              <a:solidFill>
                <a:schemeClr val="dk2"/>
              </a:solidFill>
              <a:prstDash val="solid"/>
              <a:round/>
              <a:headEnd type="none" w="lg" len="lg"/>
              <a:tailEnd type="triangle" w="lg" len="lg"/>
            </a:ln>
          </p:spPr>
        </p:cxnSp>
      </p:grpSp>
      <p:sp>
        <p:nvSpPr>
          <p:cNvPr id="403" name="Shape 403"/>
          <p:cNvSpPr/>
          <p:nvPr/>
        </p:nvSpPr>
        <p:spPr>
          <a:xfrm>
            <a:off x="8050025" y="3478025"/>
            <a:ext cx="278700" cy="333899"/>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grpSp>
        <p:nvGrpSpPr>
          <p:cNvPr id="397" name="Shape 397"/>
          <p:cNvGrpSpPr/>
          <p:nvPr/>
        </p:nvGrpSpPr>
        <p:grpSpPr>
          <a:xfrm>
            <a:off x="4973917" y="3269499"/>
            <a:ext cx="3908675" cy="1447700"/>
            <a:chOff x="5288400" y="3643075"/>
            <a:chExt cx="3908675" cy="1447700"/>
          </a:xfrm>
          <a:solidFill>
            <a:schemeClr val="bg1"/>
          </a:solidFill>
        </p:grpSpPr>
        <p:sp>
          <p:nvSpPr>
            <p:cNvPr id="398" name="Shape 398"/>
            <p:cNvSpPr/>
            <p:nvPr/>
          </p:nvSpPr>
          <p:spPr>
            <a:xfrm>
              <a:off x="5288400" y="4429575"/>
              <a:ext cx="1526400" cy="661200"/>
            </a:xfrm>
            <a:prstGeom prst="ellipse">
              <a:avLst/>
            </a:prstGeom>
            <a:grpFill/>
            <a:ln w="28575" cap="flat" cmpd="sng">
              <a:solidFill>
                <a:srgbClr val="F952F4"/>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a:t>誠意ある行動</a:t>
              </a:r>
            </a:p>
          </p:txBody>
        </p:sp>
        <p:sp>
          <p:nvSpPr>
            <p:cNvPr id="399" name="Shape 399"/>
            <p:cNvSpPr/>
            <p:nvPr/>
          </p:nvSpPr>
          <p:spPr>
            <a:xfrm>
              <a:off x="5288400" y="3643075"/>
              <a:ext cx="1574999" cy="661200"/>
            </a:xfrm>
            <a:prstGeom prst="ellipse">
              <a:avLst/>
            </a:prstGeom>
            <a:grpFill/>
            <a:ln w="28575" cap="flat" cmpd="sng">
              <a:solidFill>
                <a:srgbClr val="F952F4"/>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集団的友情</a:t>
              </a:r>
            </a:p>
          </p:txBody>
        </p:sp>
        <p:sp>
          <p:nvSpPr>
            <p:cNvPr id="400" name="Shape 400"/>
            <p:cNvSpPr/>
            <p:nvPr/>
          </p:nvSpPr>
          <p:spPr>
            <a:xfrm>
              <a:off x="7466375" y="4021225"/>
              <a:ext cx="1730700" cy="572699"/>
            </a:xfrm>
            <a:prstGeom prst="roundRect">
              <a:avLst>
                <a:gd name="adj" fmla="val 16667"/>
              </a:avLst>
            </a:prstGeom>
            <a:grpFill/>
            <a:ln w="28575" cap="flat" cmpd="sng">
              <a:solidFill>
                <a:srgbClr val="F952F4"/>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感情的コミットメント</a:t>
              </a:r>
            </a:p>
          </p:txBody>
        </p:sp>
        <p:cxnSp>
          <p:nvCxnSpPr>
            <p:cNvPr id="401" name="Shape 401"/>
            <p:cNvCxnSpPr>
              <a:stCxn id="399" idx="6"/>
              <a:endCxn id="400" idx="1"/>
            </p:cNvCxnSpPr>
            <p:nvPr/>
          </p:nvCxnSpPr>
          <p:spPr>
            <a:xfrm>
              <a:off x="6863399" y="3973675"/>
              <a:ext cx="603000" cy="333900"/>
            </a:xfrm>
            <a:prstGeom prst="straightConnector1">
              <a:avLst/>
            </a:prstGeom>
            <a:grpFill/>
            <a:ln w="9525" cap="flat" cmpd="sng">
              <a:solidFill>
                <a:schemeClr val="dk2"/>
              </a:solidFill>
              <a:prstDash val="solid"/>
              <a:round/>
              <a:headEnd type="none" w="lg" len="lg"/>
              <a:tailEnd type="triangle" w="lg" len="lg"/>
            </a:ln>
          </p:spPr>
        </p:cxnSp>
        <p:cxnSp>
          <p:nvCxnSpPr>
            <p:cNvPr id="402" name="Shape 402"/>
            <p:cNvCxnSpPr>
              <a:stCxn id="398" idx="6"/>
              <a:endCxn id="400" idx="1"/>
            </p:cNvCxnSpPr>
            <p:nvPr/>
          </p:nvCxnSpPr>
          <p:spPr>
            <a:xfrm rot="10800000" flipH="1">
              <a:off x="6814800" y="4307475"/>
              <a:ext cx="651600" cy="452700"/>
            </a:xfrm>
            <a:prstGeom prst="straightConnector1">
              <a:avLst/>
            </a:prstGeom>
            <a:grpFill/>
            <a:ln w="9525" cap="flat" cmpd="sng">
              <a:solidFill>
                <a:schemeClr val="dk2"/>
              </a:solidFill>
              <a:prstDash val="solid"/>
              <a:round/>
              <a:headEnd type="none" w="lg" len="lg"/>
              <a:tailEnd type="triangle" w="lg" len="lg"/>
            </a:ln>
          </p:spPr>
        </p:cxnSp>
      </p:gr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Shape 408"/>
          <p:cNvPicPr preferRelativeResize="0"/>
          <p:nvPr/>
        </p:nvPicPr>
        <p:blipFill>
          <a:blip r:embed="rId3">
            <a:alphaModFix/>
          </a:blip>
          <a:stretch>
            <a:fillRect/>
          </a:stretch>
        </p:blipFill>
        <p:spPr>
          <a:xfrm>
            <a:off x="1355400" y="2995812"/>
            <a:ext cx="1559599" cy="1091725"/>
          </a:xfrm>
          <a:prstGeom prst="rect">
            <a:avLst/>
          </a:prstGeom>
          <a:noFill/>
          <a:ln>
            <a:noFill/>
          </a:ln>
        </p:spPr>
      </p:pic>
      <p:pic>
        <p:nvPicPr>
          <p:cNvPr id="409" name="Shape 409"/>
          <p:cNvPicPr preferRelativeResize="0"/>
          <p:nvPr/>
        </p:nvPicPr>
        <p:blipFill>
          <a:blip r:embed="rId4">
            <a:alphaModFix/>
          </a:blip>
          <a:stretch>
            <a:fillRect/>
          </a:stretch>
        </p:blipFill>
        <p:spPr>
          <a:xfrm>
            <a:off x="221162" y="2636399"/>
            <a:ext cx="1247774" cy="882050"/>
          </a:xfrm>
          <a:prstGeom prst="rect">
            <a:avLst/>
          </a:prstGeom>
          <a:noFill/>
          <a:ln>
            <a:noFill/>
          </a:ln>
        </p:spPr>
      </p:pic>
      <p:sp>
        <p:nvSpPr>
          <p:cNvPr id="410" name="Shape 410"/>
          <p:cNvSpPr/>
          <p:nvPr/>
        </p:nvSpPr>
        <p:spPr>
          <a:xfrm>
            <a:off x="2130250" y="4281275"/>
            <a:ext cx="3800400" cy="267599"/>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11" name="Shape 411"/>
          <p:cNvSpPr/>
          <p:nvPr/>
        </p:nvSpPr>
        <p:spPr>
          <a:xfrm>
            <a:off x="2171550" y="2090637"/>
            <a:ext cx="3800400" cy="267599"/>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12" name="Shape 412"/>
          <p:cNvSpPr txBox="1">
            <a:spLocks noGrp="1"/>
          </p:cNvSpPr>
          <p:nvPr>
            <p:ph type="title"/>
          </p:nvPr>
        </p:nvSpPr>
        <p:spPr>
          <a:xfrm>
            <a:off x="311550" y="267494"/>
            <a:ext cx="8520599" cy="572699"/>
          </a:xfrm>
          <a:prstGeom prst="rect">
            <a:avLst/>
          </a:prstGeom>
        </p:spPr>
        <p:txBody>
          <a:bodyPr lIns="91425" tIns="91425" rIns="91425" bIns="91425" anchor="t" anchorCtr="0">
            <a:noAutofit/>
          </a:bodyPr>
          <a:lstStyle/>
          <a:p>
            <a:pPr lvl="0">
              <a:spcBef>
                <a:spcPts val="0"/>
              </a:spcBef>
              <a:buNone/>
            </a:pPr>
            <a:r>
              <a:rPr lang="ja"/>
              <a:t>企業のTwitterにおけるコミットメントの当てはまり</a:t>
            </a:r>
          </a:p>
        </p:txBody>
      </p:sp>
      <p:sp>
        <p:nvSpPr>
          <p:cNvPr id="413" name="Shape 41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27</a:t>
            </a:fld>
            <a:endParaRPr lang="ja"/>
          </a:p>
        </p:txBody>
      </p:sp>
      <p:sp>
        <p:nvSpPr>
          <p:cNvPr id="414" name="Shape 414"/>
          <p:cNvSpPr/>
          <p:nvPr/>
        </p:nvSpPr>
        <p:spPr>
          <a:xfrm>
            <a:off x="311550" y="1683912"/>
            <a:ext cx="2152200" cy="952499"/>
          </a:xfrm>
          <a:prstGeom prst="ellipse">
            <a:avLst/>
          </a:prstGeom>
          <a:solidFill>
            <a:srgbClr val="C9DAF8"/>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a:t>クーポン・商品情報が手に入るから</a:t>
            </a:r>
          </a:p>
        </p:txBody>
      </p:sp>
      <p:sp>
        <p:nvSpPr>
          <p:cNvPr id="415" name="Shape 415"/>
          <p:cNvSpPr/>
          <p:nvPr/>
        </p:nvSpPr>
        <p:spPr>
          <a:xfrm>
            <a:off x="6013050" y="1748187"/>
            <a:ext cx="2819400" cy="952499"/>
          </a:xfrm>
          <a:prstGeom prst="ellipse">
            <a:avLst/>
          </a:prstGeom>
          <a:solidFill>
            <a:srgbClr val="6D9EEB"/>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ja"/>
              <a:t>計算的コミットメント</a:t>
            </a:r>
          </a:p>
        </p:txBody>
      </p:sp>
      <p:sp>
        <p:nvSpPr>
          <p:cNvPr id="416" name="Shape 416"/>
          <p:cNvSpPr/>
          <p:nvPr/>
        </p:nvSpPr>
        <p:spPr>
          <a:xfrm>
            <a:off x="3041350" y="3843525"/>
            <a:ext cx="2393999" cy="952499"/>
          </a:xfrm>
          <a:prstGeom prst="ellipse">
            <a:avLst/>
          </a:prstGeom>
          <a:solidFill>
            <a:srgbClr val="EA9999"/>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a:t>同一化</a:t>
            </a:r>
          </a:p>
          <a:p>
            <a:pPr lvl="0" algn="ctr">
              <a:spcBef>
                <a:spcPts val="0"/>
              </a:spcBef>
              <a:buNone/>
            </a:pPr>
            <a:r>
              <a:rPr lang="ja"/>
              <a:t>埋め込まれ意識</a:t>
            </a:r>
          </a:p>
        </p:txBody>
      </p:sp>
      <p:sp>
        <p:nvSpPr>
          <p:cNvPr id="417" name="Shape 417"/>
          <p:cNvSpPr/>
          <p:nvPr/>
        </p:nvSpPr>
        <p:spPr>
          <a:xfrm>
            <a:off x="311550" y="3907025"/>
            <a:ext cx="2234399" cy="1016099"/>
          </a:xfrm>
          <a:prstGeom prst="ellipse">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a:t>その商品・企業のファンだから</a:t>
            </a:r>
          </a:p>
        </p:txBody>
      </p:sp>
      <p:sp>
        <p:nvSpPr>
          <p:cNvPr id="418" name="Shape 418"/>
          <p:cNvSpPr/>
          <p:nvPr/>
        </p:nvSpPr>
        <p:spPr>
          <a:xfrm>
            <a:off x="6013050" y="3907025"/>
            <a:ext cx="2819400" cy="1016099"/>
          </a:xfrm>
          <a:prstGeom prst="ellipse">
            <a:avLst/>
          </a:prstGeom>
          <a:solidFill>
            <a:srgbClr val="E06666"/>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ja"/>
              <a:t>感情的コミットメント</a:t>
            </a:r>
          </a:p>
        </p:txBody>
      </p:sp>
      <p:sp>
        <p:nvSpPr>
          <p:cNvPr id="419" name="Shape 419"/>
          <p:cNvSpPr txBox="1"/>
          <p:nvPr/>
        </p:nvSpPr>
        <p:spPr>
          <a:xfrm>
            <a:off x="107650" y="1249175"/>
            <a:ext cx="2819400" cy="338400"/>
          </a:xfrm>
          <a:prstGeom prst="rect">
            <a:avLst/>
          </a:prstGeom>
          <a:noFill/>
          <a:ln>
            <a:noFill/>
          </a:ln>
        </p:spPr>
        <p:txBody>
          <a:bodyPr lIns="91425" tIns="91425" rIns="91425" bIns="91425" anchor="t" anchorCtr="0">
            <a:noAutofit/>
          </a:bodyPr>
          <a:lstStyle/>
          <a:p>
            <a:pPr lvl="0">
              <a:spcBef>
                <a:spcPts val="0"/>
              </a:spcBef>
              <a:buNone/>
            </a:pPr>
            <a:r>
              <a:rPr lang="ja" sz="1200" dirty="0"/>
              <a:t>企業アカウントをフォローする理由</a:t>
            </a:r>
          </a:p>
        </p:txBody>
      </p:sp>
      <p:sp>
        <p:nvSpPr>
          <p:cNvPr id="420" name="Shape 420"/>
          <p:cNvSpPr txBox="1"/>
          <p:nvPr/>
        </p:nvSpPr>
        <p:spPr>
          <a:xfrm>
            <a:off x="3435650" y="1249162"/>
            <a:ext cx="1435500" cy="267599"/>
          </a:xfrm>
          <a:prstGeom prst="rect">
            <a:avLst/>
          </a:prstGeom>
          <a:noFill/>
          <a:ln>
            <a:noFill/>
          </a:ln>
        </p:spPr>
        <p:txBody>
          <a:bodyPr lIns="91425" tIns="91425" rIns="91425" bIns="91425" anchor="t" anchorCtr="0">
            <a:noAutofit/>
          </a:bodyPr>
          <a:lstStyle/>
          <a:p>
            <a:pPr lvl="0">
              <a:spcBef>
                <a:spcPts val="0"/>
              </a:spcBef>
              <a:buNone/>
            </a:pPr>
            <a:r>
              <a:rPr lang="ja" sz="1200"/>
              <a:t>魅力を感じる要素</a:t>
            </a:r>
          </a:p>
        </p:txBody>
      </p:sp>
      <p:sp>
        <p:nvSpPr>
          <p:cNvPr id="421" name="Shape 421"/>
          <p:cNvSpPr txBox="1"/>
          <p:nvPr/>
        </p:nvSpPr>
        <p:spPr>
          <a:xfrm>
            <a:off x="6524350" y="1221575"/>
            <a:ext cx="2044799" cy="393600"/>
          </a:xfrm>
          <a:prstGeom prst="rect">
            <a:avLst/>
          </a:prstGeom>
          <a:noFill/>
          <a:ln>
            <a:noFill/>
          </a:ln>
        </p:spPr>
        <p:txBody>
          <a:bodyPr lIns="91425" tIns="91425" rIns="91425" bIns="91425" anchor="t" anchorCtr="0">
            <a:noAutofit/>
          </a:bodyPr>
          <a:lstStyle/>
          <a:p>
            <a:pPr lvl="0">
              <a:spcBef>
                <a:spcPts val="0"/>
              </a:spcBef>
              <a:buNone/>
            </a:pPr>
            <a:r>
              <a:rPr lang="ja" sz="1200"/>
              <a:t>コミットメントの種類</a:t>
            </a:r>
          </a:p>
        </p:txBody>
      </p:sp>
      <p:pic>
        <p:nvPicPr>
          <p:cNvPr id="422" name="Shape 422"/>
          <p:cNvPicPr preferRelativeResize="0"/>
          <p:nvPr/>
        </p:nvPicPr>
        <p:blipFill>
          <a:blip r:embed="rId5">
            <a:alphaModFix/>
          </a:blip>
          <a:stretch>
            <a:fillRect/>
          </a:stretch>
        </p:blipFill>
        <p:spPr>
          <a:xfrm>
            <a:off x="4763600" y="3179475"/>
            <a:ext cx="1016099" cy="1016099"/>
          </a:xfrm>
          <a:prstGeom prst="rect">
            <a:avLst/>
          </a:prstGeom>
          <a:noFill/>
          <a:ln>
            <a:noFill/>
          </a:ln>
        </p:spPr>
      </p:pic>
      <p:pic>
        <p:nvPicPr>
          <p:cNvPr id="423" name="Shape 423"/>
          <p:cNvPicPr preferRelativeResize="0"/>
          <p:nvPr/>
        </p:nvPicPr>
        <p:blipFill>
          <a:blip r:embed="rId6">
            <a:alphaModFix/>
          </a:blip>
          <a:stretch>
            <a:fillRect/>
          </a:stretch>
        </p:blipFill>
        <p:spPr>
          <a:xfrm>
            <a:off x="2672954" y="2485886"/>
            <a:ext cx="1526520" cy="1016099"/>
          </a:xfrm>
          <a:prstGeom prst="rect">
            <a:avLst/>
          </a:prstGeom>
          <a:noFill/>
          <a:ln>
            <a:noFill/>
          </a:ln>
        </p:spPr>
      </p:pic>
      <p:sp>
        <p:nvSpPr>
          <p:cNvPr id="424" name="Shape 424"/>
          <p:cNvSpPr/>
          <p:nvPr/>
        </p:nvSpPr>
        <p:spPr>
          <a:xfrm>
            <a:off x="3041350" y="1748187"/>
            <a:ext cx="2393999" cy="952499"/>
          </a:xfrm>
          <a:prstGeom prst="ellipse">
            <a:avLst/>
          </a:prstGeom>
          <a:solidFill>
            <a:srgbClr val="A4C2F4"/>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ja"/>
              <a:t>損得感情</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pic>
        <p:nvPicPr>
          <p:cNvPr id="436" name="Shape 436"/>
          <p:cNvPicPr preferRelativeResize="0"/>
          <p:nvPr/>
        </p:nvPicPr>
        <p:blipFill>
          <a:blip r:embed="rId3">
            <a:alphaModFix/>
          </a:blip>
          <a:stretch>
            <a:fillRect/>
          </a:stretch>
        </p:blipFill>
        <p:spPr>
          <a:xfrm>
            <a:off x="1119490" y="1398845"/>
            <a:ext cx="896149" cy="1393235"/>
          </a:xfrm>
          <a:prstGeom prst="rect">
            <a:avLst/>
          </a:prstGeom>
          <a:noFill/>
          <a:ln>
            <a:noFill/>
          </a:ln>
        </p:spPr>
      </p:pic>
      <p:pic>
        <p:nvPicPr>
          <p:cNvPr id="437" name="Shape 437"/>
          <p:cNvPicPr preferRelativeResize="0"/>
          <p:nvPr/>
        </p:nvPicPr>
        <p:blipFill>
          <a:blip r:embed="rId4">
            <a:alphaModFix/>
          </a:blip>
          <a:stretch>
            <a:fillRect/>
          </a:stretch>
        </p:blipFill>
        <p:spPr>
          <a:xfrm>
            <a:off x="99372" y="1961665"/>
            <a:ext cx="1667224" cy="1451399"/>
          </a:xfrm>
          <a:prstGeom prst="rect">
            <a:avLst/>
          </a:prstGeom>
          <a:noFill/>
          <a:ln>
            <a:noFill/>
          </a:ln>
        </p:spPr>
      </p:pic>
      <p:sp>
        <p:nvSpPr>
          <p:cNvPr id="3" name="タイトル 2"/>
          <p:cNvSpPr>
            <a:spLocks noGrp="1"/>
          </p:cNvSpPr>
          <p:nvPr>
            <p:ph type="title"/>
          </p:nvPr>
        </p:nvSpPr>
        <p:spPr/>
        <p:txBody>
          <a:bodyPr/>
          <a:lstStyle/>
          <a:p>
            <a:endParaRPr kumimoji="1" lang="ja-JP" altLang="en-US" dirty="0"/>
          </a:p>
        </p:txBody>
      </p:sp>
      <p:sp>
        <p:nvSpPr>
          <p:cNvPr id="429" name="Shape 429"/>
          <p:cNvSpPr txBox="1">
            <a:spLocks noGrp="1"/>
          </p:cNvSpPr>
          <p:nvPr>
            <p:ph type="sldNum" idx="12"/>
          </p:nvPr>
        </p:nvSpPr>
        <p:spPr>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28</a:t>
            </a:fld>
            <a:endParaRPr lang="ja"/>
          </a:p>
        </p:txBody>
      </p:sp>
      <p:sp>
        <p:nvSpPr>
          <p:cNvPr id="430" name="Shape 430"/>
          <p:cNvSpPr/>
          <p:nvPr/>
        </p:nvSpPr>
        <p:spPr>
          <a:xfrm>
            <a:off x="1115616" y="2776777"/>
            <a:ext cx="2547299" cy="1143000"/>
          </a:xfrm>
          <a:prstGeom prst="flowChartAlternateProcess">
            <a:avLst/>
          </a:prstGeom>
          <a:solidFill>
            <a:srgbClr val="CFE2F3"/>
          </a:solidFill>
          <a:ln w="28575" cap="flat" cmpd="sng">
            <a:solidFill>
              <a:srgbClr val="3D85C6"/>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a:t>＜損得勘定＞</a:t>
            </a:r>
          </a:p>
          <a:p>
            <a:pPr lvl="0" rtl="0">
              <a:spcBef>
                <a:spcPts val="0"/>
              </a:spcBef>
              <a:buNone/>
            </a:pPr>
            <a:r>
              <a:rPr lang="ja"/>
              <a:t>顧客へのサポート</a:t>
            </a:r>
          </a:p>
          <a:p>
            <a:pPr lvl="0">
              <a:spcBef>
                <a:spcPts val="0"/>
              </a:spcBef>
              <a:buNone/>
            </a:pPr>
            <a:r>
              <a:rPr lang="ja"/>
              <a:t>サービスやお得情報の紹介</a:t>
            </a:r>
          </a:p>
        </p:txBody>
      </p:sp>
      <p:sp>
        <p:nvSpPr>
          <p:cNvPr id="431" name="Shape 431"/>
          <p:cNvSpPr/>
          <p:nvPr/>
        </p:nvSpPr>
        <p:spPr>
          <a:xfrm>
            <a:off x="2771800" y="1130434"/>
            <a:ext cx="3081277" cy="857400"/>
          </a:xfrm>
          <a:prstGeom prst="snip2DiagRect">
            <a:avLst>
              <a:gd name="adj1" fmla="val 0"/>
              <a:gd name="adj2" fmla="val 16667"/>
            </a:avLst>
          </a:prstGeom>
          <a:noFill/>
          <a:ln w="38100" cap="flat" cmpd="sng">
            <a:solidFill>
              <a:srgbClr val="93C47D"/>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sz="2200" dirty="0"/>
              <a:t>アクティブサポート</a:t>
            </a:r>
          </a:p>
        </p:txBody>
      </p:sp>
      <p:cxnSp>
        <p:nvCxnSpPr>
          <p:cNvPr id="433" name="Shape 433"/>
          <p:cNvCxnSpPr>
            <a:stCxn id="431" idx="1"/>
            <a:endCxn id="430" idx="0"/>
          </p:cNvCxnSpPr>
          <p:nvPr/>
        </p:nvCxnSpPr>
        <p:spPr>
          <a:xfrm flipH="1">
            <a:off x="2389266" y="1987834"/>
            <a:ext cx="1923173" cy="788943"/>
          </a:xfrm>
          <a:prstGeom prst="straightConnector1">
            <a:avLst/>
          </a:prstGeom>
          <a:noFill/>
          <a:ln w="9525" cap="flat" cmpd="sng">
            <a:solidFill>
              <a:schemeClr val="dk2"/>
            </a:solidFill>
            <a:prstDash val="solid"/>
            <a:round/>
            <a:headEnd type="none" w="lg" len="lg"/>
            <a:tailEnd type="none" w="lg" len="lg"/>
          </a:ln>
        </p:spPr>
      </p:cxnSp>
      <p:cxnSp>
        <p:nvCxnSpPr>
          <p:cNvPr id="434" name="Shape 434"/>
          <p:cNvCxnSpPr>
            <a:stCxn id="431" idx="1"/>
            <a:endCxn id="432" idx="0"/>
          </p:cNvCxnSpPr>
          <p:nvPr/>
        </p:nvCxnSpPr>
        <p:spPr>
          <a:xfrm>
            <a:off x="4312439" y="1987834"/>
            <a:ext cx="1841643" cy="770281"/>
          </a:xfrm>
          <a:prstGeom prst="straightConnector1">
            <a:avLst/>
          </a:prstGeom>
          <a:noFill/>
          <a:ln w="9525" cap="flat" cmpd="sng">
            <a:solidFill>
              <a:schemeClr val="dk2"/>
            </a:solidFill>
            <a:prstDash val="solid"/>
            <a:round/>
            <a:headEnd type="none" w="lg" len="lg"/>
            <a:tailEnd type="none" w="lg" len="lg"/>
          </a:ln>
        </p:spPr>
      </p:cxnSp>
      <p:sp>
        <p:nvSpPr>
          <p:cNvPr id="435" name="Shape 435"/>
          <p:cNvSpPr/>
          <p:nvPr/>
        </p:nvSpPr>
        <p:spPr>
          <a:xfrm>
            <a:off x="6427531" y="699542"/>
            <a:ext cx="2041200" cy="1143000"/>
          </a:xfrm>
          <a:prstGeom prst="wedgeEllipseCallout">
            <a:avLst>
              <a:gd name="adj1" fmla="val -74399"/>
              <a:gd name="adj2" fmla="val 66428"/>
            </a:avLst>
          </a:prstGeom>
          <a:solidFill>
            <a:schemeClr val="bg1"/>
          </a:solidFill>
          <a:ln w="19050" cap="flat" cmpd="sng">
            <a:solidFill>
              <a:schemeClr val="tx1"/>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アクティブサポートは両側面兼ね備えている。</a:t>
            </a:r>
          </a:p>
        </p:txBody>
      </p:sp>
      <p:pic>
        <p:nvPicPr>
          <p:cNvPr id="438" name="Shape 438"/>
          <p:cNvPicPr preferRelativeResize="0"/>
          <p:nvPr/>
        </p:nvPicPr>
        <p:blipFill>
          <a:blip r:embed="rId5">
            <a:alphaModFix/>
          </a:blip>
          <a:stretch>
            <a:fillRect/>
          </a:stretch>
        </p:blipFill>
        <p:spPr>
          <a:xfrm>
            <a:off x="7448131" y="2733130"/>
            <a:ext cx="1273399" cy="1359868"/>
          </a:xfrm>
          <a:prstGeom prst="rect">
            <a:avLst/>
          </a:prstGeom>
          <a:noFill/>
          <a:ln>
            <a:noFill/>
          </a:ln>
        </p:spPr>
      </p:pic>
      <p:sp>
        <p:nvSpPr>
          <p:cNvPr id="440" name="Shape 440"/>
          <p:cNvSpPr txBox="1"/>
          <p:nvPr/>
        </p:nvSpPr>
        <p:spPr>
          <a:xfrm>
            <a:off x="112270" y="4194773"/>
            <a:ext cx="9174889" cy="486600"/>
          </a:xfrm>
          <a:prstGeom prst="rect">
            <a:avLst/>
          </a:prstGeom>
          <a:noFill/>
          <a:ln>
            <a:noFill/>
          </a:ln>
        </p:spPr>
        <p:txBody>
          <a:bodyPr lIns="91425" tIns="91425" rIns="91425" bIns="91425" anchor="t" anchorCtr="0">
            <a:noAutofit/>
          </a:bodyPr>
          <a:lstStyle/>
          <a:p>
            <a:pPr lvl="0">
              <a:spcBef>
                <a:spcPts val="0"/>
              </a:spcBef>
              <a:buNone/>
            </a:pPr>
            <a:r>
              <a:rPr lang="ja" sz="2000" dirty="0"/>
              <a:t>魅力を感じる要素は、</a:t>
            </a:r>
            <a:r>
              <a:rPr lang="ja" sz="2000" b="1" dirty="0">
                <a:solidFill>
                  <a:srgbClr val="FF0000"/>
                </a:solidFill>
              </a:rPr>
              <a:t>消費者の状態</a:t>
            </a:r>
            <a:r>
              <a:rPr lang="ja" sz="2000" dirty="0"/>
              <a:t>に</a:t>
            </a:r>
            <a:r>
              <a:rPr lang="ja" sz="2000" dirty="0" smtClean="0"/>
              <a:t>よって受け止め方</a:t>
            </a:r>
            <a:r>
              <a:rPr lang="ja" sz="2000" dirty="0"/>
              <a:t>が違うのではないか？</a:t>
            </a:r>
          </a:p>
        </p:txBody>
      </p:sp>
      <p:sp>
        <p:nvSpPr>
          <p:cNvPr id="441" name="Shape 441"/>
          <p:cNvSpPr txBox="1"/>
          <p:nvPr/>
        </p:nvSpPr>
        <p:spPr>
          <a:xfrm>
            <a:off x="3662915" y="2792080"/>
            <a:ext cx="1036800" cy="1359899"/>
          </a:xfrm>
          <a:prstGeom prst="rect">
            <a:avLst/>
          </a:prstGeom>
          <a:noFill/>
          <a:ln>
            <a:noFill/>
          </a:ln>
        </p:spPr>
        <p:txBody>
          <a:bodyPr lIns="91425" tIns="91425" rIns="91425" bIns="91425" anchor="t" anchorCtr="0">
            <a:noAutofit/>
          </a:bodyPr>
          <a:lstStyle/>
          <a:p>
            <a:pPr lvl="0">
              <a:spcBef>
                <a:spcPts val="0"/>
              </a:spcBef>
              <a:buNone/>
            </a:pPr>
            <a:r>
              <a:rPr lang="ja" sz="8000" dirty="0"/>
              <a:t>？</a:t>
            </a:r>
          </a:p>
        </p:txBody>
      </p:sp>
      <p:sp>
        <p:nvSpPr>
          <p:cNvPr id="432" name="Shape 432"/>
          <p:cNvSpPr/>
          <p:nvPr/>
        </p:nvSpPr>
        <p:spPr>
          <a:xfrm>
            <a:off x="4860032" y="2758115"/>
            <a:ext cx="2588099" cy="1143000"/>
          </a:xfrm>
          <a:prstGeom prst="roundRect">
            <a:avLst>
              <a:gd name="adj" fmla="val 16667"/>
            </a:avLst>
          </a:prstGeom>
          <a:solidFill>
            <a:srgbClr val="FF02FE">
              <a:alpha val="18550"/>
            </a:srgbClr>
          </a:solidFill>
          <a:ln w="28575" cap="flat" cmpd="sng">
            <a:solidFill>
              <a:srgbClr val="F952F4"/>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dirty="0"/>
              <a:t>＜同一化・埋め込まれ感覚＞</a:t>
            </a:r>
          </a:p>
          <a:p>
            <a:pPr lvl="0" rtl="0">
              <a:spcBef>
                <a:spcPts val="0"/>
              </a:spcBef>
              <a:buNone/>
            </a:pPr>
            <a:r>
              <a:rPr lang="ja" dirty="0"/>
              <a:t>あいさつなど本来の業務以外の会話</a:t>
            </a:r>
          </a:p>
          <a:p>
            <a:pPr lvl="0">
              <a:spcBef>
                <a:spcPts val="0"/>
              </a:spcBef>
              <a:buNone/>
            </a:pPr>
            <a:r>
              <a:rPr lang="ja" dirty="0"/>
              <a:t>感謝を伝える声掛け</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Shape 446"/>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a:t>感情と情報処理方略</a:t>
            </a:r>
          </a:p>
        </p:txBody>
      </p:sp>
      <p:sp>
        <p:nvSpPr>
          <p:cNvPr id="447" name="Shape 44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29</a:t>
            </a:fld>
            <a:endParaRPr lang="ja"/>
          </a:p>
        </p:txBody>
      </p:sp>
      <p:graphicFrame>
        <p:nvGraphicFramePr>
          <p:cNvPr id="448" name="Shape 448"/>
          <p:cNvGraphicFramePr/>
          <p:nvPr>
            <p:extLst>
              <p:ext uri="{D42A27DB-BD31-4B8C-83A1-F6EECF244321}">
                <p14:modId xmlns:p14="http://schemas.microsoft.com/office/powerpoint/2010/main" val="3649038652"/>
              </p:ext>
            </p:extLst>
          </p:nvPr>
        </p:nvGraphicFramePr>
        <p:xfrm>
          <a:off x="405525" y="1374575"/>
          <a:ext cx="8085300" cy="822929"/>
        </p:xfrm>
        <a:graphic>
          <a:graphicData uri="http://schemas.openxmlformats.org/drawingml/2006/table">
            <a:tbl>
              <a:tblPr>
                <a:noFill/>
                <a:tableStyleId>{BCDEDA18-76CD-430F-8F58-ECBFA76517B4}</a:tableStyleId>
              </a:tblPr>
              <a:tblGrid>
                <a:gridCol w="8085300"/>
              </a:tblGrid>
              <a:tr h="796025">
                <a:tc>
                  <a:txBody>
                    <a:bodyPr/>
                    <a:lstStyle/>
                    <a:p>
                      <a:pPr lvl="0">
                        <a:spcBef>
                          <a:spcPts val="0"/>
                        </a:spcBef>
                        <a:buClr>
                          <a:schemeClr val="dk1"/>
                        </a:buClr>
                        <a:buSzPct val="78571"/>
                        <a:buFont typeface="Arial"/>
                        <a:buNone/>
                      </a:pPr>
                      <a:r>
                        <a:rPr lang="ja" dirty="0">
                          <a:solidFill>
                            <a:srgbClr val="0000FF"/>
                          </a:solidFill>
                        </a:rPr>
                        <a:t>ネガティブ</a:t>
                      </a:r>
                      <a:r>
                        <a:rPr lang="ja" dirty="0">
                          <a:solidFill>
                            <a:schemeClr val="tx1"/>
                          </a:solidFill>
                        </a:rPr>
                        <a:t>な感情状態</a:t>
                      </a:r>
                      <a:r>
                        <a:rPr lang="ja" dirty="0">
                          <a:solidFill>
                            <a:schemeClr val="dk1"/>
                          </a:solidFill>
                        </a:rPr>
                        <a:t>になった参加者は、メッセージの</a:t>
                      </a:r>
                      <a:r>
                        <a:rPr lang="ja" dirty="0">
                          <a:solidFill>
                            <a:srgbClr val="0000FF"/>
                          </a:solidFill>
                        </a:rPr>
                        <a:t>論拠が強い場合に、弱い場合よりも説得の方向に対して好意的</a:t>
                      </a:r>
                      <a:r>
                        <a:rPr lang="ja" dirty="0">
                          <a:solidFill>
                            <a:schemeClr val="tx1"/>
                          </a:solidFill>
                        </a:rPr>
                        <a:t>な態度を示した</a:t>
                      </a:r>
                      <a:r>
                        <a:rPr lang="ja" dirty="0">
                          <a:solidFill>
                            <a:schemeClr val="dk1"/>
                          </a:solidFill>
                        </a:rPr>
                        <a:t>。それに対して</a:t>
                      </a:r>
                      <a:r>
                        <a:rPr lang="ja" dirty="0">
                          <a:solidFill>
                            <a:srgbClr val="FF0000"/>
                          </a:solidFill>
                        </a:rPr>
                        <a:t>ポジティブ</a:t>
                      </a:r>
                      <a:r>
                        <a:rPr lang="ja" dirty="0">
                          <a:solidFill>
                            <a:schemeClr val="tx1"/>
                          </a:solidFill>
                        </a:rPr>
                        <a:t>な感情状態</a:t>
                      </a:r>
                      <a:r>
                        <a:rPr lang="ja" dirty="0">
                          <a:solidFill>
                            <a:schemeClr val="dk1"/>
                          </a:solidFill>
                        </a:rPr>
                        <a:t>にあった参加者は、</a:t>
                      </a:r>
                      <a:r>
                        <a:rPr lang="ja" dirty="0">
                          <a:solidFill>
                            <a:srgbClr val="FF0000"/>
                          </a:solidFill>
                        </a:rPr>
                        <a:t>論拠の強弱に対して、異なる反応を示さなかった</a:t>
                      </a:r>
                      <a:r>
                        <a:rPr lang="ja" dirty="0">
                          <a:solidFill>
                            <a:schemeClr val="dk1"/>
                          </a:solidFill>
                        </a:rPr>
                        <a:t>。（Bless,1990）</a:t>
                      </a:r>
                    </a:p>
                  </a:txBody>
                  <a:tcPr marL="91425" marR="91425" marT="91425" marB="91425"/>
                </a:tc>
              </a:tr>
            </a:tbl>
          </a:graphicData>
        </a:graphic>
      </p:graphicFrame>
      <p:sp>
        <p:nvSpPr>
          <p:cNvPr id="449" name="Shape 449"/>
          <p:cNvSpPr txBox="1"/>
          <p:nvPr/>
        </p:nvSpPr>
        <p:spPr>
          <a:xfrm>
            <a:off x="405525" y="1017725"/>
            <a:ext cx="1816499" cy="288899"/>
          </a:xfrm>
          <a:prstGeom prst="rect">
            <a:avLst/>
          </a:prstGeom>
          <a:noFill/>
          <a:ln>
            <a:noFill/>
          </a:ln>
        </p:spPr>
        <p:txBody>
          <a:bodyPr lIns="91425" tIns="91425" rIns="91425" bIns="91425" anchor="t" anchorCtr="0">
            <a:noAutofit/>
          </a:bodyPr>
          <a:lstStyle/>
          <a:p>
            <a:pPr lvl="0">
              <a:spcBef>
                <a:spcPts val="0"/>
              </a:spcBef>
              <a:buNone/>
            </a:pPr>
            <a:r>
              <a:rPr lang="ja"/>
              <a:t>＜認知への影響＞</a:t>
            </a:r>
          </a:p>
        </p:txBody>
      </p:sp>
      <p:sp>
        <p:nvSpPr>
          <p:cNvPr id="450" name="Shape 450"/>
          <p:cNvSpPr txBox="1"/>
          <p:nvPr/>
        </p:nvSpPr>
        <p:spPr>
          <a:xfrm>
            <a:off x="405525" y="2254025"/>
            <a:ext cx="2053799" cy="393600"/>
          </a:xfrm>
          <a:prstGeom prst="rect">
            <a:avLst/>
          </a:prstGeom>
          <a:noFill/>
          <a:ln>
            <a:noFill/>
          </a:ln>
        </p:spPr>
        <p:txBody>
          <a:bodyPr lIns="91425" tIns="91425" rIns="91425" bIns="91425" anchor="t" anchorCtr="0">
            <a:noAutofit/>
          </a:bodyPr>
          <a:lstStyle/>
          <a:p>
            <a:pPr lvl="0">
              <a:spcBef>
                <a:spcPts val="0"/>
              </a:spcBef>
              <a:buNone/>
            </a:pPr>
            <a:r>
              <a:rPr lang="ja"/>
              <a:t>＜印象形成への影響＞</a:t>
            </a:r>
          </a:p>
        </p:txBody>
      </p:sp>
      <p:pic>
        <p:nvPicPr>
          <p:cNvPr id="451" name="Shape 451"/>
          <p:cNvPicPr preferRelativeResize="0"/>
          <p:nvPr/>
        </p:nvPicPr>
        <p:blipFill>
          <a:blip r:embed="rId3">
            <a:alphaModFix/>
          </a:blip>
          <a:stretch>
            <a:fillRect/>
          </a:stretch>
        </p:blipFill>
        <p:spPr>
          <a:xfrm>
            <a:off x="567625" y="2715575"/>
            <a:ext cx="4809374" cy="2238299"/>
          </a:xfrm>
          <a:prstGeom prst="rect">
            <a:avLst/>
          </a:prstGeom>
          <a:noFill/>
          <a:ln>
            <a:noFill/>
          </a:ln>
        </p:spPr>
      </p:pic>
      <p:sp>
        <p:nvSpPr>
          <p:cNvPr id="452" name="Shape 452"/>
          <p:cNvSpPr/>
          <p:nvPr/>
        </p:nvSpPr>
        <p:spPr>
          <a:xfrm>
            <a:off x="6450350" y="2869100"/>
            <a:ext cx="2145900" cy="1682400"/>
          </a:xfrm>
          <a:prstGeom prst="rect">
            <a:avLst/>
          </a:prstGeom>
          <a:noFill/>
          <a:ln w="19050" cap="flat" cmpd="sng">
            <a:solidFill>
              <a:srgbClr val="FFFF00"/>
            </a:solidFill>
            <a:prstDash val="dash"/>
            <a:round/>
            <a:headEnd type="none" w="med" len="med"/>
            <a:tailEnd type="none" w="med" len="med"/>
          </a:ln>
        </p:spPr>
        <p:txBody>
          <a:bodyPr lIns="91425" tIns="91425" rIns="91425" bIns="91425" anchor="ctr" anchorCtr="0">
            <a:noAutofit/>
          </a:bodyPr>
          <a:lstStyle/>
          <a:p>
            <a:pPr lvl="0">
              <a:spcBef>
                <a:spcPts val="0"/>
              </a:spcBef>
              <a:buNone/>
            </a:pPr>
            <a:r>
              <a:rPr lang="ja" sz="2400" dirty="0"/>
              <a:t>感情状態によって必要とされる情報が異なっている</a:t>
            </a:r>
          </a:p>
        </p:txBody>
      </p:sp>
      <p:sp>
        <p:nvSpPr>
          <p:cNvPr id="453" name="Shape 453"/>
          <p:cNvSpPr/>
          <p:nvPr/>
        </p:nvSpPr>
        <p:spPr>
          <a:xfrm>
            <a:off x="5418225" y="3116800"/>
            <a:ext cx="990900" cy="1125000"/>
          </a:xfrm>
          <a:prstGeom prst="stripedRigh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54" name="Shape 454"/>
          <p:cNvSpPr txBox="1"/>
          <p:nvPr/>
        </p:nvSpPr>
        <p:spPr>
          <a:xfrm>
            <a:off x="6409125" y="2423200"/>
            <a:ext cx="1135199" cy="693599"/>
          </a:xfrm>
          <a:prstGeom prst="rect">
            <a:avLst/>
          </a:prstGeom>
          <a:noFill/>
          <a:ln>
            <a:noFill/>
          </a:ln>
        </p:spPr>
        <p:txBody>
          <a:bodyPr lIns="91425" tIns="91425" rIns="91425" bIns="91425" anchor="t" anchorCtr="0">
            <a:noAutofit/>
          </a:bodyPr>
          <a:lstStyle/>
          <a:p>
            <a:pPr lvl="0">
              <a:spcBef>
                <a:spcPts val="0"/>
              </a:spcBef>
              <a:buNone/>
            </a:pPr>
            <a:r>
              <a:rPr lang="ja"/>
              <a:t>つまり....</a:t>
            </a:r>
          </a:p>
        </p:txBody>
      </p:sp>
      <p:sp>
        <p:nvSpPr>
          <p:cNvPr id="3" name="正方形/長方形 2"/>
          <p:cNvSpPr/>
          <p:nvPr/>
        </p:nvSpPr>
        <p:spPr>
          <a:xfrm>
            <a:off x="1432424" y="2894498"/>
            <a:ext cx="2203472" cy="247700"/>
          </a:xfrm>
          <a:prstGeom prst="rect">
            <a:avLst/>
          </a:prstGeom>
          <a:solidFill>
            <a:srgbClr val="00B0F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1435872" y="3787103"/>
            <a:ext cx="2200024" cy="260602"/>
          </a:xfrm>
          <a:prstGeom prst="rect">
            <a:avLst/>
          </a:prstGeom>
          <a:solidFill>
            <a:srgbClr val="FF7C8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5619050" y="1892126"/>
            <a:ext cx="2270700" cy="695999"/>
          </a:xfrm>
          <a:prstGeom prst="rect">
            <a:avLst/>
          </a:prstGeom>
        </p:spPr>
        <p:txBody>
          <a:bodyPr lIns="91425" tIns="91425" rIns="91425" bIns="91425" anchor="t" anchorCtr="0">
            <a:noAutofit/>
          </a:bodyPr>
          <a:lstStyle/>
          <a:p>
            <a:pPr lvl="0" rtl="0">
              <a:spcBef>
                <a:spcPts val="0"/>
              </a:spcBef>
              <a:buNone/>
            </a:pPr>
            <a:r>
              <a:rPr lang="ja" sz="7200" dirty="0"/>
              <a:t>SNS</a:t>
            </a:r>
          </a:p>
          <a:p>
            <a:pPr lvl="0">
              <a:spcBef>
                <a:spcPts val="0"/>
              </a:spcBef>
              <a:buNone/>
            </a:pPr>
            <a:endParaRPr sz="7200" dirty="0"/>
          </a:p>
        </p:txBody>
      </p:sp>
      <p:sp>
        <p:nvSpPr>
          <p:cNvPr id="75" name="Shape 7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a:t>
            </a:fld>
            <a:endParaRPr lang="ja"/>
          </a:p>
        </p:txBody>
      </p:sp>
      <p:pic>
        <p:nvPicPr>
          <p:cNvPr id="76" name="Shape 76"/>
          <p:cNvPicPr preferRelativeResize="0"/>
          <p:nvPr/>
        </p:nvPicPr>
        <p:blipFill>
          <a:blip r:embed="rId3">
            <a:alphaModFix/>
          </a:blip>
          <a:stretch>
            <a:fillRect/>
          </a:stretch>
        </p:blipFill>
        <p:spPr>
          <a:xfrm>
            <a:off x="-589872" y="2797988"/>
            <a:ext cx="3124828" cy="668099"/>
          </a:xfrm>
          <a:prstGeom prst="rect">
            <a:avLst/>
          </a:prstGeom>
          <a:noFill/>
          <a:ln>
            <a:noFill/>
          </a:ln>
        </p:spPr>
      </p:pic>
      <p:pic>
        <p:nvPicPr>
          <p:cNvPr id="77" name="Shape 77"/>
          <p:cNvPicPr preferRelativeResize="0"/>
          <p:nvPr/>
        </p:nvPicPr>
        <p:blipFill>
          <a:blip r:embed="rId4">
            <a:alphaModFix/>
          </a:blip>
          <a:stretch>
            <a:fillRect/>
          </a:stretch>
        </p:blipFill>
        <p:spPr>
          <a:xfrm>
            <a:off x="6624674" y="3300600"/>
            <a:ext cx="1200199" cy="1200199"/>
          </a:xfrm>
          <a:prstGeom prst="rect">
            <a:avLst/>
          </a:prstGeom>
          <a:noFill/>
          <a:ln>
            <a:noFill/>
          </a:ln>
        </p:spPr>
      </p:pic>
      <p:pic>
        <p:nvPicPr>
          <p:cNvPr id="78" name="Shape 78"/>
          <p:cNvPicPr preferRelativeResize="0"/>
          <p:nvPr/>
        </p:nvPicPr>
        <p:blipFill>
          <a:blip r:embed="rId5">
            <a:alphaModFix/>
          </a:blip>
          <a:stretch>
            <a:fillRect/>
          </a:stretch>
        </p:blipFill>
        <p:spPr>
          <a:xfrm>
            <a:off x="5269412" y="3003862"/>
            <a:ext cx="1069899" cy="1069899"/>
          </a:xfrm>
          <a:prstGeom prst="rect">
            <a:avLst/>
          </a:prstGeom>
          <a:noFill/>
          <a:ln>
            <a:noFill/>
          </a:ln>
        </p:spPr>
      </p:pic>
      <p:pic>
        <p:nvPicPr>
          <p:cNvPr id="79" name="Shape 79"/>
          <p:cNvPicPr preferRelativeResize="0"/>
          <p:nvPr/>
        </p:nvPicPr>
        <p:blipFill>
          <a:blip r:embed="rId6">
            <a:alphaModFix/>
          </a:blip>
          <a:stretch>
            <a:fillRect/>
          </a:stretch>
        </p:blipFill>
        <p:spPr>
          <a:xfrm>
            <a:off x="4984050" y="953238"/>
            <a:ext cx="1482175" cy="1140174"/>
          </a:xfrm>
          <a:prstGeom prst="rect">
            <a:avLst/>
          </a:prstGeom>
          <a:noFill/>
          <a:ln>
            <a:noFill/>
          </a:ln>
        </p:spPr>
      </p:pic>
      <p:pic>
        <p:nvPicPr>
          <p:cNvPr id="80" name="Shape 80"/>
          <p:cNvPicPr preferRelativeResize="0"/>
          <p:nvPr/>
        </p:nvPicPr>
        <p:blipFill>
          <a:blip r:embed="rId7">
            <a:alphaModFix/>
          </a:blip>
          <a:stretch>
            <a:fillRect/>
          </a:stretch>
        </p:blipFill>
        <p:spPr>
          <a:xfrm>
            <a:off x="7889750" y="2700612"/>
            <a:ext cx="862850" cy="862850"/>
          </a:xfrm>
          <a:prstGeom prst="rect">
            <a:avLst/>
          </a:prstGeom>
          <a:noFill/>
          <a:ln>
            <a:noFill/>
          </a:ln>
        </p:spPr>
      </p:pic>
      <p:sp>
        <p:nvSpPr>
          <p:cNvPr id="81" name="Shape 81"/>
          <p:cNvSpPr/>
          <p:nvPr/>
        </p:nvSpPr>
        <p:spPr>
          <a:xfrm>
            <a:off x="3638537" y="1857378"/>
            <a:ext cx="1345500" cy="1345500"/>
          </a:xfrm>
          <a:prstGeom prst="mathMultiply">
            <a:avLst>
              <a:gd name="adj1" fmla="val 23520"/>
            </a:avLst>
          </a:prstGeom>
          <a:solidFill>
            <a:srgbClr val="0000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82" name="Shape 82"/>
          <p:cNvSpPr txBox="1"/>
          <p:nvPr/>
        </p:nvSpPr>
        <p:spPr>
          <a:xfrm>
            <a:off x="1153150" y="1886575"/>
            <a:ext cx="2368499" cy="1403100"/>
          </a:xfrm>
          <a:prstGeom prst="rect">
            <a:avLst/>
          </a:prstGeom>
          <a:noFill/>
          <a:ln>
            <a:noFill/>
          </a:ln>
        </p:spPr>
        <p:txBody>
          <a:bodyPr lIns="91425" tIns="91425" rIns="91425" bIns="91425" anchor="t" anchorCtr="0">
            <a:noAutofit/>
          </a:bodyPr>
          <a:lstStyle/>
          <a:p>
            <a:pPr lvl="0">
              <a:spcBef>
                <a:spcPts val="0"/>
              </a:spcBef>
              <a:buNone/>
            </a:pPr>
            <a:r>
              <a:rPr lang="ja" sz="6000" dirty="0"/>
              <a:t>企業</a:t>
            </a:r>
          </a:p>
        </p:txBody>
      </p:sp>
      <p:pic>
        <p:nvPicPr>
          <p:cNvPr id="84" name="Shape 84"/>
          <p:cNvPicPr preferRelativeResize="0"/>
          <p:nvPr/>
        </p:nvPicPr>
        <p:blipFill>
          <a:blip r:embed="rId8">
            <a:alphaModFix/>
          </a:blip>
          <a:stretch>
            <a:fillRect/>
          </a:stretch>
        </p:blipFill>
        <p:spPr>
          <a:xfrm>
            <a:off x="193525" y="1523325"/>
            <a:ext cx="1200200" cy="668106"/>
          </a:xfrm>
          <a:prstGeom prst="rect">
            <a:avLst/>
          </a:prstGeom>
          <a:noFill/>
          <a:ln>
            <a:noFill/>
          </a:ln>
        </p:spPr>
      </p:pic>
      <p:pic>
        <p:nvPicPr>
          <p:cNvPr id="85" name="Shape 85"/>
          <p:cNvPicPr preferRelativeResize="0"/>
          <p:nvPr/>
        </p:nvPicPr>
        <p:blipFill>
          <a:blip r:embed="rId9">
            <a:alphaModFix/>
          </a:blip>
          <a:stretch>
            <a:fillRect/>
          </a:stretch>
        </p:blipFill>
        <p:spPr>
          <a:xfrm>
            <a:off x="2638946" y="1123972"/>
            <a:ext cx="893865" cy="969440"/>
          </a:xfrm>
          <a:prstGeom prst="rect">
            <a:avLst/>
          </a:prstGeom>
          <a:noFill/>
          <a:ln>
            <a:noFill/>
          </a:ln>
        </p:spPr>
      </p:pic>
      <p:pic>
        <p:nvPicPr>
          <p:cNvPr id="86" name="Shape 86"/>
          <p:cNvPicPr preferRelativeResize="0"/>
          <p:nvPr/>
        </p:nvPicPr>
        <p:blipFill>
          <a:blip r:embed="rId10">
            <a:alphaModFix/>
          </a:blip>
          <a:stretch>
            <a:fillRect/>
          </a:stretch>
        </p:blipFill>
        <p:spPr>
          <a:xfrm>
            <a:off x="7333100" y="1249706"/>
            <a:ext cx="1373286" cy="941725"/>
          </a:xfrm>
          <a:prstGeom prst="rect">
            <a:avLst/>
          </a:prstGeom>
          <a:noFill/>
          <a:ln>
            <a:noFill/>
          </a:ln>
        </p:spPr>
      </p:pic>
      <p:pic>
        <p:nvPicPr>
          <p:cNvPr id="87" name="Shape 87"/>
          <p:cNvPicPr preferRelativeResize="0"/>
          <p:nvPr/>
        </p:nvPicPr>
        <p:blipFill>
          <a:blip r:embed="rId11">
            <a:alphaModFix/>
          </a:blip>
          <a:stretch>
            <a:fillRect/>
          </a:stretch>
        </p:blipFill>
        <p:spPr>
          <a:xfrm>
            <a:off x="6234662" y="230121"/>
            <a:ext cx="1293174" cy="1293204"/>
          </a:xfrm>
          <a:prstGeom prst="rect">
            <a:avLst/>
          </a:prstGeom>
          <a:noFill/>
          <a:ln>
            <a:noFill/>
          </a:ln>
        </p:spPr>
      </p:pic>
      <p:pic>
        <p:nvPicPr>
          <p:cNvPr id="88" name="Shape 88"/>
          <p:cNvPicPr preferRelativeResize="0"/>
          <p:nvPr/>
        </p:nvPicPr>
        <p:blipFill>
          <a:blip r:embed="rId12">
            <a:alphaModFix/>
          </a:blip>
          <a:stretch>
            <a:fillRect/>
          </a:stretch>
        </p:blipFill>
        <p:spPr>
          <a:xfrm>
            <a:off x="2047175" y="3132037"/>
            <a:ext cx="2077408" cy="941724"/>
          </a:xfrm>
          <a:prstGeom prst="rect">
            <a:avLst/>
          </a:prstGeom>
          <a:noFill/>
          <a:ln>
            <a:noFill/>
          </a:ln>
        </p:spPr>
      </p:pic>
      <p:pic>
        <p:nvPicPr>
          <p:cNvPr id="89" name="Shape 89"/>
          <p:cNvPicPr preferRelativeResize="0"/>
          <p:nvPr/>
        </p:nvPicPr>
        <p:blipFill>
          <a:blip r:embed="rId13">
            <a:alphaModFix/>
          </a:blip>
          <a:stretch>
            <a:fillRect/>
          </a:stretch>
        </p:blipFill>
        <p:spPr>
          <a:xfrm>
            <a:off x="910800" y="3609475"/>
            <a:ext cx="1069875" cy="1102964"/>
          </a:xfrm>
          <a:prstGeom prst="rect">
            <a:avLst/>
          </a:prstGeom>
          <a:noFill/>
          <a:ln>
            <a:noFill/>
          </a:ln>
        </p:spPr>
      </p:pic>
      <p:pic>
        <p:nvPicPr>
          <p:cNvPr id="512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66112" y="921586"/>
            <a:ext cx="1572834" cy="404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Shape 459"/>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Clr>
                <a:schemeClr val="dk1"/>
              </a:buClr>
              <a:buSzPct val="45833"/>
              <a:buFont typeface="Arial"/>
              <a:buNone/>
            </a:pPr>
            <a:r>
              <a:rPr lang="ja" sz="2400" dirty="0"/>
              <a:t>感情状態とコミットメント形成の関連性の考察</a:t>
            </a:r>
          </a:p>
        </p:txBody>
      </p:sp>
      <p:sp>
        <p:nvSpPr>
          <p:cNvPr id="460" name="Shape 46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30</a:t>
            </a:fld>
            <a:endParaRPr lang="ja"/>
          </a:p>
        </p:txBody>
      </p:sp>
      <p:sp>
        <p:nvSpPr>
          <p:cNvPr id="461" name="Shape 461"/>
          <p:cNvSpPr/>
          <p:nvPr/>
        </p:nvSpPr>
        <p:spPr>
          <a:xfrm>
            <a:off x="2377875" y="1145575"/>
            <a:ext cx="2195100" cy="1094099"/>
          </a:xfrm>
          <a:prstGeom prst="ellipse">
            <a:avLst/>
          </a:prstGeom>
          <a:solidFill>
            <a:srgbClr val="02A8EE">
              <a:alpha val="38150"/>
            </a:srgbClr>
          </a:solidFill>
          <a:ln w="2857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a:t>  ネガティブ感情</a:t>
            </a:r>
          </a:p>
        </p:txBody>
      </p:sp>
      <p:sp>
        <p:nvSpPr>
          <p:cNvPr id="462" name="Shape 462"/>
          <p:cNvSpPr/>
          <p:nvPr/>
        </p:nvSpPr>
        <p:spPr>
          <a:xfrm>
            <a:off x="661700" y="1145575"/>
            <a:ext cx="2084999" cy="1094099"/>
          </a:xfrm>
          <a:prstGeom prst="ellipse">
            <a:avLst/>
          </a:prstGeom>
          <a:solidFill>
            <a:srgbClr val="02A8EE">
              <a:alpha val="38150"/>
            </a:srgbClr>
          </a:solidFill>
          <a:ln w="28575" cap="flat" cmpd="sng">
            <a:solidFill>
              <a:srgbClr val="999999"/>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a:t>計算的</a:t>
            </a:r>
          </a:p>
          <a:p>
            <a:pPr lvl="0" algn="ctr">
              <a:spcBef>
                <a:spcPts val="0"/>
              </a:spcBef>
              <a:buNone/>
            </a:pPr>
            <a:r>
              <a:rPr lang="ja" sz="1200"/>
              <a:t>コミットメント</a:t>
            </a:r>
          </a:p>
        </p:txBody>
      </p:sp>
      <p:sp>
        <p:nvSpPr>
          <p:cNvPr id="463" name="Shape 463"/>
          <p:cNvSpPr/>
          <p:nvPr/>
        </p:nvSpPr>
        <p:spPr>
          <a:xfrm>
            <a:off x="2377875" y="3020130"/>
            <a:ext cx="2195100" cy="1152600"/>
          </a:xfrm>
          <a:prstGeom prst="ellipse">
            <a:avLst/>
          </a:prstGeom>
          <a:solidFill>
            <a:srgbClr val="FF02FE">
              <a:alpha val="18550"/>
            </a:srgbClr>
          </a:solidFill>
          <a:ln w="28575" cap="flat" cmpd="sng">
            <a:solidFill>
              <a:schemeClr val="dk2"/>
            </a:solidFill>
            <a:prstDash val="solid"/>
            <a:round/>
            <a:headEnd type="none" w="med" len="med"/>
            <a:tailEnd type="none" w="med" len="med"/>
          </a:ln>
        </p:spPr>
        <p:txBody>
          <a:bodyPr lIns="91425" tIns="91425" rIns="91425" bIns="91425" anchor="ctr" anchorCtr="0">
            <a:noAutofit/>
          </a:bodyPr>
          <a:lstStyle/>
          <a:p>
            <a:pPr lvl="0" algn="r">
              <a:spcBef>
                <a:spcPts val="0"/>
              </a:spcBef>
              <a:buNone/>
            </a:pPr>
            <a:r>
              <a:rPr lang="ja"/>
              <a:t>  ポジティブ感情</a:t>
            </a:r>
          </a:p>
        </p:txBody>
      </p:sp>
      <p:sp>
        <p:nvSpPr>
          <p:cNvPr id="464" name="Shape 464"/>
          <p:cNvSpPr/>
          <p:nvPr/>
        </p:nvSpPr>
        <p:spPr>
          <a:xfrm>
            <a:off x="665900" y="3027412"/>
            <a:ext cx="2084999" cy="1152600"/>
          </a:xfrm>
          <a:prstGeom prst="ellipse">
            <a:avLst/>
          </a:prstGeom>
          <a:solidFill>
            <a:srgbClr val="FF02FE">
              <a:alpha val="18550"/>
            </a:srgbClr>
          </a:solidFill>
          <a:ln w="28575" cap="flat" cmpd="sng">
            <a:solidFill>
              <a:srgbClr val="66666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a:t>感情的</a:t>
            </a:r>
          </a:p>
          <a:p>
            <a:pPr lvl="0" algn="ctr">
              <a:spcBef>
                <a:spcPts val="0"/>
              </a:spcBef>
              <a:buNone/>
            </a:pPr>
            <a:r>
              <a:rPr lang="ja" sz="1200"/>
              <a:t>コミットメント</a:t>
            </a:r>
          </a:p>
        </p:txBody>
      </p:sp>
      <p:sp>
        <p:nvSpPr>
          <p:cNvPr id="465" name="Shape 465"/>
          <p:cNvSpPr/>
          <p:nvPr/>
        </p:nvSpPr>
        <p:spPr>
          <a:xfrm>
            <a:off x="4699400" y="1259100"/>
            <a:ext cx="502500" cy="753300"/>
          </a:xfrm>
          <a:prstGeom prst="righ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66" name="Shape 466"/>
          <p:cNvSpPr/>
          <p:nvPr/>
        </p:nvSpPr>
        <p:spPr>
          <a:xfrm>
            <a:off x="4699400" y="3213500"/>
            <a:ext cx="502500" cy="753300"/>
          </a:xfrm>
          <a:prstGeom prst="righ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67" name="Shape 467"/>
          <p:cNvSpPr/>
          <p:nvPr/>
        </p:nvSpPr>
        <p:spPr>
          <a:xfrm>
            <a:off x="5369250" y="3214075"/>
            <a:ext cx="3103199" cy="12798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lnSpc>
                <a:spcPct val="115000"/>
              </a:lnSpc>
              <a:spcBef>
                <a:spcPts val="0"/>
              </a:spcBef>
              <a:buClr>
                <a:schemeClr val="dk1"/>
              </a:buClr>
              <a:buFont typeface="Arial"/>
              <a:buNone/>
            </a:pPr>
            <a:r>
              <a:rPr lang="ja" dirty="0">
                <a:solidFill>
                  <a:schemeClr val="dk1"/>
                </a:solidFill>
              </a:rPr>
              <a:t>感情的コミットメントの基盤である相手との一体感は、ポジティブ感情状態で用いられる簡単な情報処理の手がかりにつかわれるので</a:t>
            </a:r>
            <a:r>
              <a:rPr lang="ja" dirty="0" smtClean="0">
                <a:solidFill>
                  <a:schemeClr val="dk1"/>
                </a:solidFill>
              </a:rPr>
              <a:t>は</a:t>
            </a:r>
            <a:r>
              <a:rPr lang="ja-JP" altLang="en-US" dirty="0" smtClean="0">
                <a:solidFill>
                  <a:schemeClr val="dk1"/>
                </a:solidFill>
              </a:rPr>
              <a:t>ないか</a:t>
            </a:r>
            <a:endParaRPr lang="ja" dirty="0">
              <a:solidFill>
                <a:schemeClr val="dk1"/>
              </a:solidFill>
            </a:endParaRPr>
          </a:p>
        </p:txBody>
      </p:sp>
      <p:sp>
        <p:nvSpPr>
          <p:cNvPr id="468" name="Shape 468"/>
          <p:cNvSpPr txBox="1"/>
          <p:nvPr/>
        </p:nvSpPr>
        <p:spPr>
          <a:xfrm>
            <a:off x="5369250" y="1145575"/>
            <a:ext cx="3103199" cy="1279800"/>
          </a:xfrm>
          <a:prstGeom prst="rect">
            <a:avLst/>
          </a:prstGeom>
          <a:noFill/>
          <a:ln w="19050" cap="flat" cmpd="sng">
            <a:solidFill>
              <a:srgbClr val="0000FF"/>
            </a:solidFill>
            <a:prstDash val="solid"/>
            <a:round/>
            <a:headEnd type="none" w="med" len="med"/>
            <a:tailEnd type="none" w="med" len="med"/>
          </a:ln>
        </p:spPr>
        <p:txBody>
          <a:bodyPr lIns="91425" tIns="91425" rIns="91425" bIns="91425" anchor="t" anchorCtr="0">
            <a:noAutofit/>
          </a:bodyPr>
          <a:lstStyle/>
          <a:p>
            <a:pPr lvl="0">
              <a:lnSpc>
                <a:spcPct val="115000"/>
              </a:lnSpc>
              <a:spcBef>
                <a:spcPts val="0"/>
              </a:spcBef>
              <a:buClr>
                <a:schemeClr val="dk1"/>
              </a:buClr>
              <a:buFont typeface="Arial"/>
              <a:buNone/>
            </a:pPr>
            <a:r>
              <a:rPr lang="ja" dirty="0">
                <a:solidFill>
                  <a:schemeClr val="dk1"/>
                </a:solidFill>
              </a:rPr>
              <a:t>ネガティブ感情状態において魅力を感じる情報と、計算的コミットメントにおいて魅力を感じる要素は共通しているので</a:t>
            </a:r>
            <a:r>
              <a:rPr lang="ja" dirty="0" smtClean="0">
                <a:solidFill>
                  <a:schemeClr val="dk1"/>
                </a:solidFill>
              </a:rPr>
              <a:t>は</a:t>
            </a:r>
            <a:r>
              <a:rPr lang="ja-JP" altLang="en-US" dirty="0" smtClean="0">
                <a:solidFill>
                  <a:schemeClr val="dk1"/>
                </a:solidFill>
              </a:rPr>
              <a:t>ないか</a:t>
            </a:r>
            <a:endParaRPr lang="ja" dirty="0">
              <a:solidFill>
                <a:schemeClr val="dk1"/>
              </a:solidFill>
            </a:endParaRPr>
          </a:p>
        </p:txBody>
      </p:sp>
      <p:sp>
        <p:nvSpPr>
          <p:cNvPr id="469" name="Shape 469"/>
          <p:cNvSpPr txBox="1"/>
          <p:nvPr/>
        </p:nvSpPr>
        <p:spPr>
          <a:xfrm>
            <a:off x="2487182" y="2235149"/>
            <a:ext cx="3058221" cy="673199"/>
          </a:xfrm>
          <a:prstGeom prst="rect">
            <a:avLst/>
          </a:prstGeom>
          <a:noFill/>
          <a:ln>
            <a:noFill/>
          </a:ln>
        </p:spPr>
        <p:txBody>
          <a:bodyPr lIns="91425" tIns="91425" rIns="91425" bIns="91425" anchor="t" anchorCtr="0">
            <a:noAutofit/>
          </a:bodyPr>
          <a:lstStyle/>
          <a:p>
            <a:pPr lvl="0" rtl="0">
              <a:spcBef>
                <a:spcPts val="0"/>
              </a:spcBef>
              <a:buNone/>
            </a:pPr>
            <a:r>
              <a:rPr lang="ja" sz="1200" dirty="0"/>
              <a:t>・強い論拠</a:t>
            </a:r>
          </a:p>
          <a:p>
            <a:pPr lvl="0">
              <a:spcBef>
                <a:spcPts val="0"/>
              </a:spcBef>
              <a:buNone/>
            </a:pPr>
            <a:r>
              <a:rPr lang="ja" sz="1200" dirty="0"/>
              <a:t>・</a:t>
            </a:r>
            <a:r>
              <a:rPr lang="ja" sz="1200" dirty="0">
                <a:solidFill>
                  <a:schemeClr val="dk1"/>
                </a:solidFill>
              </a:rPr>
              <a:t>対象を詳細に判断</a:t>
            </a:r>
            <a:r>
              <a:rPr lang="ja" sz="1200" dirty="0" smtClean="0">
                <a:solidFill>
                  <a:schemeClr val="dk1"/>
                </a:solidFill>
              </a:rPr>
              <a:t>できる具体的</a:t>
            </a:r>
            <a:r>
              <a:rPr lang="ja" sz="1200" dirty="0">
                <a:solidFill>
                  <a:schemeClr val="dk1"/>
                </a:solidFill>
              </a:rPr>
              <a:t>な情報</a:t>
            </a:r>
          </a:p>
        </p:txBody>
      </p:sp>
      <p:sp>
        <p:nvSpPr>
          <p:cNvPr id="470" name="Shape 470"/>
          <p:cNvSpPr txBox="1"/>
          <p:nvPr/>
        </p:nvSpPr>
        <p:spPr>
          <a:xfrm>
            <a:off x="772549" y="2247175"/>
            <a:ext cx="1863300" cy="356399"/>
          </a:xfrm>
          <a:prstGeom prst="rect">
            <a:avLst/>
          </a:prstGeom>
          <a:noFill/>
          <a:ln>
            <a:noFill/>
          </a:ln>
        </p:spPr>
        <p:txBody>
          <a:bodyPr lIns="91425" tIns="91425" rIns="91425" bIns="91425" anchor="t" anchorCtr="0">
            <a:noAutofit/>
          </a:bodyPr>
          <a:lstStyle/>
          <a:p>
            <a:pPr lvl="0">
              <a:spcBef>
                <a:spcPts val="0"/>
              </a:spcBef>
              <a:buNone/>
            </a:pPr>
            <a:r>
              <a:rPr lang="ja" sz="1200" dirty="0"/>
              <a:t>・相手の能力や保証</a:t>
            </a:r>
          </a:p>
        </p:txBody>
      </p:sp>
      <p:sp>
        <p:nvSpPr>
          <p:cNvPr id="471" name="Shape 471"/>
          <p:cNvSpPr txBox="1"/>
          <p:nvPr/>
        </p:nvSpPr>
        <p:spPr>
          <a:xfrm>
            <a:off x="2377875" y="4137225"/>
            <a:ext cx="2845877" cy="572699"/>
          </a:xfrm>
          <a:prstGeom prst="rect">
            <a:avLst/>
          </a:prstGeom>
          <a:noFill/>
          <a:ln>
            <a:noFill/>
          </a:ln>
        </p:spPr>
        <p:txBody>
          <a:bodyPr lIns="91425" tIns="91425" rIns="91425" bIns="91425" anchor="t" anchorCtr="0">
            <a:noAutofit/>
          </a:bodyPr>
          <a:lstStyle/>
          <a:p>
            <a:pPr lvl="0" rtl="0">
              <a:spcBef>
                <a:spcPts val="0"/>
              </a:spcBef>
              <a:buNone/>
            </a:pPr>
            <a:r>
              <a:rPr lang="ja" sz="1200" dirty="0">
                <a:solidFill>
                  <a:schemeClr val="dk1"/>
                </a:solidFill>
              </a:rPr>
              <a:t>・相手との一体感・所属感</a:t>
            </a:r>
          </a:p>
          <a:p>
            <a:pPr lvl="0" rtl="0">
              <a:spcBef>
                <a:spcPts val="0"/>
              </a:spcBef>
              <a:buNone/>
            </a:pPr>
            <a:r>
              <a:rPr lang="ja" sz="1200" dirty="0">
                <a:solidFill>
                  <a:schemeClr val="dk1"/>
                </a:solidFill>
              </a:rPr>
              <a:t>・判断しやすいステレオタイプ的情報</a:t>
            </a:r>
          </a:p>
          <a:p>
            <a:pPr lvl="0">
              <a:spcBef>
                <a:spcPts val="0"/>
              </a:spcBef>
              <a:buClr>
                <a:schemeClr val="dk1"/>
              </a:buClr>
              <a:buFont typeface="Arial"/>
              <a:buNone/>
            </a:pPr>
            <a:endParaRPr sz="1200" dirty="0">
              <a:solidFill>
                <a:schemeClr val="dk1"/>
              </a:solidFill>
            </a:endParaRPr>
          </a:p>
        </p:txBody>
      </p:sp>
      <p:sp>
        <p:nvSpPr>
          <p:cNvPr id="472" name="Shape 472"/>
          <p:cNvSpPr txBox="1"/>
          <p:nvPr/>
        </p:nvSpPr>
        <p:spPr>
          <a:xfrm>
            <a:off x="665900" y="4183987"/>
            <a:ext cx="1790400" cy="693599"/>
          </a:xfrm>
          <a:prstGeom prst="rect">
            <a:avLst/>
          </a:prstGeom>
          <a:noFill/>
          <a:ln>
            <a:noFill/>
          </a:ln>
        </p:spPr>
        <p:txBody>
          <a:bodyPr lIns="91425" tIns="91425" rIns="91425" bIns="91425" anchor="t" anchorCtr="0">
            <a:noAutofit/>
          </a:bodyPr>
          <a:lstStyle/>
          <a:p>
            <a:pPr lvl="0" rtl="0">
              <a:spcBef>
                <a:spcPts val="0"/>
              </a:spcBef>
              <a:buNone/>
            </a:pPr>
            <a:r>
              <a:rPr lang="ja" sz="1200" dirty="0"/>
              <a:t>・相手への肯定的評価</a:t>
            </a:r>
          </a:p>
          <a:p>
            <a:pPr lvl="0">
              <a:spcBef>
                <a:spcPts val="0"/>
              </a:spcBef>
              <a:buNone/>
            </a:pPr>
            <a:r>
              <a:rPr lang="ja" sz="1200" dirty="0"/>
              <a:t>・友情</a:t>
            </a:r>
          </a:p>
        </p:txBody>
      </p:sp>
      <p:sp>
        <p:nvSpPr>
          <p:cNvPr id="473" name="Shape 473"/>
          <p:cNvSpPr/>
          <p:nvPr/>
        </p:nvSpPr>
        <p:spPr>
          <a:xfrm>
            <a:off x="240050" y="1444101"/>
            <a:ext cx="302400" cy="3044399"/>
          </a:xfrm>
          <a:prstGeom prst="roundRect">
            <a:avLst>
              <a:gd name="adj" fmla="val 16667"/>
            </a:avLst>
          </a:prstGeom>
          <a:solidFill>
            <a:srgbClr val="EEE008">
              <a:alpha val="59320"/>
            </a:srgbClr>
          </a:solidFill>
          <a:ln w="38100" cap="flat" cmpd="sng">
            <a:solidFill>
              <a:srgbClr val="FFFF00"/>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ja" dirty="0"/>
              <a:t>魅力を感じる要素</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Shape 478"/>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dirty="0" smtClean="0"/>
              <a:t>仮説</a:t>
            </a:r>
            <a:r>
              <a:rPr lang="ja-JP" altLang="en-US" dirty="0" smtClean="0"/>
              <a:t>１</a:t>
            </a:r>
            <a:endParaRPr lang="ja" dirty="0"/>
          </a:p>
        </p:txBody>
      </p:sp>
      <p:sp>
        <p:nvSpPr>
          <p:cNvPr id="480" name="Shape 48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31</a:t>
            </a:fld>
            <a:endParaRPr lang="ja"/>
          </a:p>
        </p:txBody>
      </p:sp>
      <p:sp>
        <p:nvSpPr>
          <p:cNvPr id="2" name="テキスト ボックス 1"/>
          <p:cNvSpPr txBox="1"/>
          <p:nvPr/>
        </p:nvSpPr>
        <p:spPr>
          <a:xfrm>
            <a:off x="908760" y="1786920"/>
            <a:ext cx="7560840" cy="156966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3200" dirty="0" smtClean="0"/>
              <a:t>ポジティブツイートよりもネガティブツイートに対するアクティブサポートの方が、</a:t>
            </a:r>
            <a:endParaRPr kumimoji="1" lang="en-US" altLang="ja-JP" sz="3200" dirty="0" smtClean="0"/>
          </a:p>
          <a:p>
            <a:pPr algn="ctr"/>
            <a:r>
              <a:rPr kumimoji="1" lang="ja-JP" altLang="en-US" sz="3200" dirty="0" smtClean="0"/>
              <a:t>計算的コミットメントが高まる。</a:t>
            </a:r>
            <a:endParaRPr kumimoji="1" lang="ja-JP" altLang="en-US" sz="3200" dirty="0"/>
          </a:p>
        </p:txBody>
      </p:sp>
      <p:sp>
        <p:nvSpPr>
          <p:cNvPr id="5" name="正方形/長方形 4"/>
          <p:cNvSpPr/>
          <p:nvPr/>
        </p:nvSpPr>
        <p:spPr>
          <a:xfrm>
            <a:off x="4454820" y="2417862"/>
            <a:ext cx="234360" cy="307777"/>
          </a:xfrm>
          <a:prstGeom prst="rect">
            <a:avLst/>
          </a:prstGeom>
        </p:spPr>
        <p:txBody>
          <a:bodyPr wrap="none">
            <a:spAutoFit/>
          </a:bodyPr>
          <a:lstStyle/>
          <a:p>
            <a:r>
              <a:rPr lang="ja-JP" altLang="en-US" dirty="0"/>
              <a:t>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275" y="2937864"/>
            <a:ext cx="1820069" cy="1820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星 4 6"/>
          <p:cNvSpPr/>
          <p:nvPr/>
        </p:nvSpPr>
        <p:spPr>
          <a:xfrm>
            <a:off x="1509893" y="3294111"/>
            <a:ext cx="180020" cy="17220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星 4 12"/>
          <p:cNvSpPr/>
          <p:nvPr/>
        </p:nvSpPr>
        <p:spPr>
          <a:xfrm>
            <a:off x="1703426" y="3075806"/>
            <a:ext cx="180020" cy="17220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星 4 13"/>
          <p:cNvSpPr/>
          <p:nvPr/>
        </p:nvSpPr>
        <p:spPr>
          <a:xfrm>
            <a:off x="1871013" y="3161908"/>
            <a:ext cx="180020" cy="17220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星 4 14"/>
          <p:cNvSpPr/>
          <p:nvPr/>
        </p:nvSpPr>
        <p:spPr>
          <a:xfrm>
            <a:off x="1891612" y="3312392"/>
            <a:ext cx="180020" cy="17220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星 4 19"/>
          <p:cNvSpPr/>
          <p:nvPr/>
        </p:nvSpPr>
        <p:spPr>
          <a:xfrm>
            <a:off x="1537513" y="3075806"/>
            <a:ext cx="180020" cy="17220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 name="グループ化 24"/>
          <p:cNvGrpSpPr/>
          <p:nvPr/>
        </p:nvGrpSpPr>
        <p:grpSpPr>
          <a:xfrm rot="21405617">
            <a:off x="467544" y="3210105"/>
            <a:ext cx="369208" cy="340215"/>
            <a:chOff x="467544" y="3161908"/>
            <a:chExt cx="369208" cy="340215"/>
          </a:xfrm>
        </p:grpSpPr>
        <p:cxnSp>
          <p:nvCxnSpPr>
            <p:cNvPr id="11" name="直線コネクタ 10"/>
            <p:cNvCxnSpPr/>
            <p:nvPr/>
          </p:nvCxnSpPr>
          <p:spPr>
            <a:xfrm>
              <a:off x="467544" y="3161908"/>
              <a:ext cx="369208" cy="3402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flipV="1">
              <a:off x="467544" y="3191976"/>
              <a:ext cx="369208" cy="3101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仮説２</a:t>
            </a:r>
            <a:endParaRPr kumimoji="1" lang="ja-JP" altLang="en-US" dirty="0"/>
          </a:p>
        </p:txBody>
      </p:sp>
      <p:sp>
        <p:nvSpPr>
          <p:cNvPr id="4" name="スライド番号プレースホルダー 3"/>
          <p:cNvSpPr>
            <a:spLocks noGrp="1"/>
          </p:cNvSpPr>
          <p:nvPr>
            <p:ph type="sldNum" idx="12"/>
          </p:nvPr>
        </p:nvSpPr>
        <p:spPr/>
        <p:txBody>
          <a:bodyPr/>
          <a:lstStyle/>
          <a:p>
            <a:pPr lvl="0" rtl="0">
              <a:spcBef>
                <a:spcPts val="0"/>
              </a:spcBef>
              <a:buNone/>
            </a:pPr>
            <a:fld id="{00000000-1234-1234-1234-123412341234}" type="slidenum">
              <a:rPr lang="en-US" altLang="ja" smtClean="0"/>
              <a:t>32</a:t>
            </a:fld>
            <a:endParaRPr lang="ja"/>
          </a:p>
        </p:txBody>
      </p:sp>
      <p:sp>
        <p:nvSpPr>
          <p:cNvPr id="5" name="正方形/長方形 4"/>
          <p:cNvSpPr/>
          <p:nvPr/>
        </p:nvSpPr>
        <p:spPr>
          <a:xfrm>
            <a:off x="467544" y="1767871"/>
            <a:ext cx="8352928" cy="1569660"/>
          </a:xfrm>
          <a:prstGeom prst="rect">
            <a:avLst/>
          </a:prstGeom>
        </p:spPr>
        <p:txBody>
          <a:bodyPr wrap="square">
            <a:spAutoFit/>
          </a:bodyPr>
          <a:lstStyle/>
          <a:p>
            <a:pPr lvl="0" algn="ctr"/>
            <a:r>
              <a:rPr kumimoji="1" lang="ja-JP" altLang="en-US" sz="3200" dirty="0" smtClean="0">
                <a:ea typeface="ＭＳ Ｐゴシック"/>
                <a:cs typeface="+mn-cs"/>
              </a:rPr>
              <a:t>ネガティブツイート</a:t>
            </a:r>
            <a:r>
              <a:rPr kumimoji="1" lang="ja-JP" altLang="en-US" sz="3200" dirty="0">
                <a:ea typeface="ＭＳ Ｐゴシック"/>
                <a:cs typeface="+mn-cs"/>
              </a:rPr>
              <a:t>よりも</a:t>
            </a:r>
            <a:r>
              <a:rPr kumimoji="1" lang="ja-JP" altLang="en-US" sz="3200" dirty="0" smtClean="0">
                <a:ea typeface="ＭＳ Ｐゴシック"/>
                <a:cs typeface="+mn-cs"/>
              </a:rPr>
              <a:t>ポジティブツイート</a:t>
            </a:r>
            <a:endParaRPr kumimoji="1" lang="en-US" altLang="ja-JP" sz="3200" dirty="0" smtClean="0">
              <a:ea typeface="ＭＳ Ｐゴシック"/>
              <a:cs typeface="+mn-cs"/>
            </a:endParaRPr>
          </a:p>
          <a:p>
            <a:pPr lvl="0" algn="ctr"/>
            <a:r>
              <a:rPr kumimoji="1" lang="ja-JP" altLang="en-US" sz="3200" dirty="0" smtClean="0">
                <a:ea typeface="ＭＳ Ｐゴシック"/>
                <a:cs typeface="+mn-cs"/>
              </a:rPr>
              <a:t>に対するアクティブサポート</a:t>
            </a:r>
            <a:r>
              <a:rPr kumimoji="1" lang="ja-JP" altLang="en-US" sz="3200" dirty="0">
                <a:ea typeface="ＭＳ Ｐゴシック"/>
                <a:cs typeface="+mn-cs"/>
              </a:rPr>
              <a:t>の方が</a:t>
            </a:r>
            <a:r>
              <a:rPr kumimoji="1" lang="ja-JP" altLang="en-US" sz="3200" dirty="0" smtClean="0">
                <a:ea typeface="ＭＳ Ｐゴシック"/>
                <a:cs typeface="+mn-cs"/>
              </a:rPr>
              <a:t>、</a:t>
            </a:r>
            <a:endParaRPr kumimoji="1" lang="en-US" altLang="ja-JP" sz="3200" dirty="0" smtClean="0">
              <a:ea typeface="ＭＳ Ｐゴシック"/>
              <a:cs typeface="+mn-cs"/>
            </a:endParaRPr>
          </a:p>
          <a:p>
            <a:pPr lvl="0" algn="ctr"/>
            <a:r>
              <a:rPr kumimoji="1" lang="ja-JP" altLang="en-US" sz="3200" dirty="0" smtClean="0">
                <a:ea typeface="ＭＳ Ｐゴシック"/>
                <a:cs typeface="+mn-cs"/>
              </a:rPr>
              <a:t>感情的</a:t>
            </a:r>
            <a:r>
              <a:rPr kumimoji="1" lang="ja-JP" altLang="en-US" sz="3200" dirty="0">
                <a:ea typeface="ＭＳ Ｐゴシック"/>
                <a:cs typeface="+mn-cs"/>
              </a:rPr>
              <a:t>コミットメントが高まる。</a:t>
            </a:r>
            <a:endParaRPr kumimoji="1" lang="ja-JP" altLang="en-US" sz="1800" dirty="0">
              <a:ea typeface="ＭＳ Ｐゴシック"/>
              <a:cs typeface="+mn-cs"/>
            </a:endParaRP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9247" r="28675"/>
          <a:stretch/>
        </p:blipFill>
        <p:spPr bwMode="auto">
          <a:xfrm>
            <a:off x="827584" y="2715766"/>
            <a:ext cx="1211957" cy="2024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080930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843558"/>
            <a:ext cx="4833937" cy="392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テキスト プレースホルダー 2"/>
          <p:cNvSpPr>
            <a:spLocks noGrp="1"/>
          </p:cNvSpPr>
          <p:nvPr>
            <p:ph type="body" idx="1"/>
          </p:nvPr>
        </p:nvSpPr>
        <p:spPr>
          <a:xfrm>
            <a:off x="899592" y="457722"/>
            <a:ext cx="4720431" cy="4320480"/>
          </a:xfrm>
        </p:spPr>
        <p:txBody>
          <a:bodyPr/>
          <a:lstStyle/>
          <a:p>
            <a:pPr lvl="0">
              <a:buClr>
                <a:srgbClr val="595959"/>
              </a:buClr>
            </a:pPr>
            <a:r>
              <a:rPr lang="ja" altLang="en-US" sz="2800" dirty="0">
                <a:solidFill>
                  <a:srgbClr val="000000"/>
                </a:solidFill>
              </a:rPr>
              <a:t>１</a:t>
            </a:r>
            <a:r>
              <a:rPr lang="en-US" altLang="ja" sz="2800" dirty="0">
                <a:solidFill>
                  <a:srgbClr val="000000"/>
                </a:solidFill>
              </a:rPr>
              <a:t>.</a:t>
            </a:r>
            <a:r>
              <a:rPr lang="ja" altLang="en-US" sz="2800" dirty="0">
                <a:solidFill>
                  <a:srgbClr val="000000"/>
                </a:solidFill>
              </a:rPr>
              <a:t>現状分析</a:t>
            </a:r>
          </a:p>
          <a:p>
            <a:pPr lvl="0">
              <a:buClr>
                <a:srgbClr val="595959"/>
              </a:buClr>
            </a:pPr>
            <a:r>
              <a:rPr lang="ja" altLang="en-US" sz="2800" dirty="0">
                <a:solidFill>
                  <a:srgbClr val="000000"/>
                </a:solidFill>
              </a:rPr>
              <a:t>２</a:t>
            </a:r>
            <a:r>
              <a:rPr lang="en-US" altLang="ja" sz="2800" dirty="0">
                <a:solidFill>
                  <a:srgbClr val="000000"/>
                </a:solidFill>
              </a:rPr>
              <a:t>.</a:t>
            </a:r>
            <a:r>
              <a:rPr lang="ja" altLang="en-US" sz="2800" dirty="0">
                <a:solidFill>
                  <a:srgbClr val="000000"/>
                </a:solidFill>
              </a:rPr>
              <a:t>問題意識</a:t>
            </a:r>
          </a:p>
          <a:p>
            <a:pPr lvl="0">
              <a:buClr>
                <a:srgbClr val="595959"/>
              </a:buClr>
            </a:pPr>
            <a:r>
              <a:rPr lang="ja" altLang="en-US" sz="2800" dirty="0">
                <a:solidFill>
                  <a:srgbClr val="000000"/>
                </a:solidFill>
              </a:rPr>
              <a:t>３</a:t>
            </a:r>
            <a:r>
              <a:rPr lang="en-US" altLang="ja" sz="2800" dirty="0">
                <a:solidFill>
                  <a:srgbClr val="000000"/>
                </a:solidFill>
              </a:rPr>
              <a:t>.</a:t>
            </a:r>
            <a:r>
              <a:rPr lang="ja" altLang="en-US" sz="2800" dirty="0">
                <a:solidFill>
                  <a:srgbClr val="000000"/>
                </a:solidFill>
              </a:rPr>
              <a:t>研究目的</a:t>
            </a:r>
          </a:p>
          <a:p>
            <a:pPr lvl="0">
              <a:buClr>
                <a:srgbClr val="595959"/>
              </a:buClr>
            </a:pPr>
            <a:r>
              <a:rPr lang="ja" altLang="en-US" sz="2800" dirty="0">
                <a:solidFill>
                  <a:srgbClr val="000000"/>
                </a:solidFill>
              </a:rPr>
              <a:t>４</a:t>
            </a:r>
            <a:r>
              <a:rPr lang="en-US" altLang="ja" sz="2800" dirty="0">
                <a:solidFill>
                  <a:srgbClr val="000000"/>
                </a:solidFill>
              </a:rPr>
              <a:t>.</a:t>
            </a:r>
            <a:r>
              <a:rPr lang="ja" altLang="en-US" sz="2800" dirty="0">
                <a:solidFill>
                  <a:srgbClr val="000000"/>
                </a:solidFill>
              </a:rPr>
              <a:t>先行研究と仮説の導出</a:t>
            </a:r>
          </a:p>
          <a:p>
            <a:pPr lvl="0">
              <a:buClr>
                <a:srgbClr val="595959"/>
              </a:buClr>
            </a:pPr>
            <a:r>
              <a:rPr lang="ja" altLang="en-US" sz="2800" dirty="0">
                <a:solidFill>
                  <a:srgbClr val="000000"/>
                </a:solidFill>
              </a:rPr>
              <a:t>５</a:t>
            </a:r>
            <a:r>
              <a:rPr lang="en-US" altLang="ja" sz="2800" dirty="0">
                <a:solidFill>
                  <a:srgbClr val="000000"/>
                </a:solidFill>
              </a:rPr>
              <a:t>.</a:t>
            </a:r>
            <a:r>
              <a:rPr lang="ja" altLang="en-US" sz="2800" dirty="0">
                <a:solidFill>
                  <a:srgbClr val="000000"/>
                </a:solidFill>
              </a:rPr>
              <a:t>検証</a:t>
            </a:r>
          </a:p>
          <a:p>
            <a:pPr lvl="0">
              <a:buClr>
                <a:srgbClr val="595959"/>
              </a:buClr>
            </a:pPr>
            <a:r>
              <a:rPr lang="ja" altLang="en-US" sz="2800" dirty="0">
                <a:solidFill>
                  <a:srgbClr val="000000"/>
                </a:solidFill>
              </a:rPr>
              <a:t>６</a:t>
            </a:r>
            <a:r>
              <a:rPr lang="en-US" altLang="ja" sz="2800" dirty="0">
                <a:solidFill>
                  <a:srgbClr val="000000"/>
                </a:solidFill>
              </a:rPr>
              <a:t>.</a:t>
            </a:r>
            <a:r>
              <a:rPr lang="ja" altLang="en-US" sz="2800" dirty="0">
                <a:solidFill>
                  <a:srgbClr val="000000"/>
                </a:solidFill>
              </a:rPr>
              <a:t>インプリケーション</a:t>
            </a:r>
          </a:p>
          <a:p>
            <a:endParaRPr kumimoji="1" lang="ja-JP" altLang="en-US" dirty="0"/>
          </a:p>
        </p:txBody>
      </p:sp>
      <p:sp>
        <p:nvSpPr>
          <p:cNvPr id="4" name="スライド番号プレースホルダー 3"/>
          <p:cNvSpPr>
            <a:spLocks noGrp="1"/>
          </p:cNvSpPr>
          <p:nvPr>
            <p:ph type="sldNum" idx="12"/>
          </p:nvPr>
        </p:nvSpPr>
        <p:spPr/>
        <p:txBody>
          <a:bodyPr/>
          <a:lstStyle/>
          <a:p>
            <a:pPr lvl="0" rtl="0">
              <a:spcBef>
                <a:spcPts val="0"/>
              </a:spcBef>
              <a:buNone/>
            </a:pPr>
            <a:fld id="{00000000-1234-1234-1234-123412341234}" type="slidenum">
              <a:rPr lang="en-US" altLang="ja" smtClean="0"/>
              <a:t>33</a:t>
            </a:fld>
            <a:endParaRPr lang="ja"/>
          </a:p>
        </p:txBody>
      </p:sp>
      <p:sp>
        <p:nvSpPr>
          <p:cNvPr id="5" name="正方形/長方形 4"/>
          <p:cNvSpPr/>
          <p:nvPr/>
        </p:nvSpPr>
        <p:spPr>
          <a:xfrm>
            <a:off x="971600" y="3291830"/>
            <a:ext cx="1346448" cy="504056"/>
          </a:xfrm>
          <a:prstGeom prst="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2682498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Shape 485"/>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a:t>調査概要</a:t>
            </a:r>
          </a:p>
        </p:txBody>
      </p:sp>
      <p:sp>
        <p:nvSpPr>
          <p:cNvPr id="486" name="Shape 486"/>
          <p:cNvSpPr txBox="1">
            <a:spLocks noGrp="1"/>
          </p:cNvSpPr>
          <p:nvPr>
            <p:ph type="body" idx="1"/>
          </p:nvPr>
        </p:nvSpPr>
        <p:spPr>
          <a:xfrm>
            <a:off x="311700" y="1152475"/>
            <a:ext cx="8520599" cy="3416400"/>
          </a:xfrm>
          <a:prstGeom prst="rect">
            <a:avLst/>
          </a:prstGeom>
        </p:spPr>
        <p:txBody>
          <a:bodyPr lIns="91425" tIns="91425" rIns="91425" bIns="91425" anchor="t" anchorCtr="0">
            <a:noAutofit/>
          </a:bodyPr>
          <a:lstStyle/>
          <a:p>
            <a:pPr marL="0" lvl="0" indent="0" rtl="0">
              <a:spcBef>
                <a:spcPts val="0"/>
              </a:spcBef>
              <a:spcAft>
                <a:spcPts val="0"/>
              </a:spcAft>
              <a:buNone/>
            </a:pPr>
            <a:endParaRPr>
              <a:solidFill>
                <a:srgbClr val="000000"/>
              </a:solidFill>
            </a:endParaRPr>
          </a:p>
          <a:p>
            <a:pPr lvl="0">
              <a:spcBef>
                <a:spcPts val="0"/>
              </a:spcBef>
              <a:buNone/>
            </a:pPr>
            <a:endParaRPr/>
          </a:p>
        </p:txBody>
      </p:sp>
      <p:sp>
        <p:nvSpPr>
          <p:cNvPr id="487" name="Shape 48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34</a:t>
            </a:fld>
            <a:endParaRPr lang="ja"/>
          </a:p>
        </p:txBody>
      </p:sp>
      <p:graphicFrame>
        <p:nvGraphicFramePr>
          <p:cNvPr id="488" name="Shape 488"/>
          <p:cNvGraphicFramePr/>
          <p:nvPr/>
        </p:nvGraphicFramePr>
        <p:xfrm>
          <a:off x="952500" y="1283775"/>
          <a:ext cx="7239000" cy="3710925"/>
        </p:xfrm>
        <a:graphic>
          <a:graphicData uri="http://schemas.openxmlformats.org/drawingml/2006/table">
            <a:tbl>
              <a:tblPr>
                <a:noFill/>
                <a:tableStyleId>{BCDEDA18-76CD-430F-8F58-ECBFA76517B4}</a:tableStyleId>
              </a:tblPr>
              <a:tblGrid>
                <a:gridCol w="1545075"/>
                <a:gridCol w="5693925"/>
              </a:tblGrid>
              <a:tr h="661775">
                <a:tc>
                  <a:txBody>
                    <a:bodyPr/>
                    <a:lstStyle/>
                    <a:p>
                      <a:pPr lvl="0">
                        <a:spcBef>
                          <a:spcPts val="0"/>
                        </a:spcBef>
                        <a:buNone/>
                      </a:pPr>
                      <a:r>
                        <a:rPr lang="ja" dirty="0"/>
                        <a:t>調査目的</a:t>
                      </a:r>
                    </a:p>
                  </a:txBody>
                  <a:tcPr marL="91425" marR="91425" marT="91425" marB="91425"/>
                </a:tc>
                <a:tc>
                  <a:txBody>
                    <a:bodyPr/>
                    <a:lstStyle/>
                    <a:p>
                      <a:pPr lvl="0">
                        <a:spcBef>
                          <a:spcPts val="0"/>
                        </a:spcBef>
                        <a:buNone/>
                      </a:pPr>
                      <a:r>
                        <a:rPr lang="ja"/>
                        <a:t>ポジティブ・ネガティブ感情状態別のアクティブサポートとのリレーションシップの構成要素を比較する</a:t>
                      </a:r>
                    </a:p>
                  </a:txBody>
                  <a:tcPr marL="91425" marR="91425" marT="91425" marB="91425"/>
                </a:tc>
              </a:tr>
              <a:tr h="431400">
                <a:tc>
                  <a:txBody>
                    <a:bodyPr/>
                    <a:lstStyle/>
                    <a:p>
                      <a:pPr lvl="0">
                        <a:spcBef>
                          <a:spcPts val="0"/>
                        </a:spcBef>
                        <a:buNone/>
                      </a:pPr>
                      <a:r>
                        <a:rPr lang="ja"/>
                        <a:t>調査対象</a:t>
                      </a:r>
                    </a:p>
                  </a:txBody>
                  <a:tcPr marL="91425" marR="91425" marT="91425" marB="91425"/>
                </a:tc>
                <a:tc>
                  <a:txBody>
                    <a:bodyPr/>
                    <a:lstStyle/>
                    <a:p>
                      <a:pPr lvl="0">
                        <a:spcBef>
                          <a:spcPts val="0"/>
                        </a:spcBef>
                        <a:buNone/>
                      </a:pPr>
                      <a:r>
                        <a:rPr lang="ja"/>
                        <a:t>ツイッター利用経験のある大学生 116人（男41：女：75）</a:t>
                      </a:r>
                    </a:p>
                  </a:txBody>
                  <a:tcPr marL="91425" marR="91425" marT="91425" marB="91425"/>
                </a:tc>
              </a:tr>
              <a:tr h="431400">
                <a:tc>
                  <a:txBody>
                    <a:bodyPr/>
                    <a:lstStyle/>
                    <a:p>
                      <a:pPr lvl="0">
                        <a:spcBef>
                          <a:spcPts val="0"/>
                        </a:spcBef>
                        <a:buNone/>
                      </a:pPr>
                      <a:r>
                        <a:rPr lang="ja"/>
                        <a:t>調査期間</a:t>
                      </a:r>
                    </a:p>
                  </a:txBody>
                  <a:tcPr marL="91425" marR="91425" marT="91425" marB="91425"/>
                </a:tc>
                <a:tc>
                  <a:txBody>
                    <a:bodyPr/>
                    <a:lstStyle/>
                    <a:p>
                      <a:pPr lvl="0">
                        <a:spcBef>
                          <a:spcPts val="0"/>
                        </a:spcBef>
                        <a:buNone/>
                      </a:pPr>
                      <a:r>
                        <a:rPr lang="ja" dirty="0"/>
                        <a:t>2015年12月8日〜12月11日</a:t>
                      </a:r>
                    </a:p>
                  </a:txBody>
                  <a:tcPr marL="91425" marR="91425" marT="91425" marB="91425"/>
                </a:tc>
              </a:tr>
              <a:tr h="431400">
                <a:tc rowSpan="3">
                  <a:txBody>
                    <a:bodyPr/>
                    <a:lstStyle/>
                    <a:p>
                      <a:pPr lvl="0" rtl="0">
                        <a:spcBef>
                          <a:spcPts val="0"/>
                        </a:spcBef>
                        <a:buNone/>
                      </a:pPr>
                      <a:r>
                        <a:rPr lang="ja"/>
                        <a:t>サンプルサイズ</a:t>
                      </a:r>
                    </a:p>
                  </a:txBody>
                  <a:tcPr marL="91425" marR="91425" marT="91425" marB="91425"/>
                </a:tc>
                <a:tc>
                  <a:txBody>
                    <a:bodyPr/>
                    <a:lstStyle/>
                    <a:p>
                      <a:pPr lvl="0" rtl="0">
                        <a:spcBef>
                          <a:spcPts val="0"/>
                        </a:spcBef>
                        <a:buNone/>
                      </a:pPr>
                      <a:r>
                        <a:rPr lang="ja"/>
                        <a:t>回答数116 (有効回答数98)</a:t>
                      </a:r>
                    </a:p>
                  </a:txBody>
                  <a:tcPr marL="91425" marR="91425" marT="91425" marB="91425"/>
                </a:tc>
              </a:tr>
              <a:tr h="431400">
                <a:tc vMerge="1">
                  <a:txBody>
                    <a:bodyPr/>
                    <a:lstStyle/>
                    <a:p>
                      <a:endParaRPr lang="ja-JP"/>
                    </a:p>
                  </a:txBody>
                  <a:tcPr/>
                </a:tc>
                <a:tc>
                  <a:txBody>
                    <a:bodyPr/>
                    <a:lstStyle/>
                    <a:p>
                      <a:pPr lvl="0" rtl="0">
                        <a:spcBef>
                          <a:spcPts val="0"/>
                        </a:spcBef>
                        <a:buNone/>
                      </a:pPr>
                      <a:r>
                        <a:rPr lang="ja"/>
                        <a:t>ネガティブツイート条件 59(有効回答数47)</a:t>
                      </a:r>
                    </a:p>
                  </a:txBody>
                  <a:tcPr marL="91425" marR="91425" marT="91425" marB="91425"/>
                </a:tc>
              </a:tr>
              <a:tr h="431400">
                <a:tc vMerge="1">
                  <a:txBody>
                    <a:bodyPr/>
                    <a:lstStyle/>
                    <a:p>
                      <a:endParaRPr lang="ja-JP"/>
                    </a:p>
                  </a:txBody>
                  <a:tcPr/>
                </a:tc>
                <a:tc>
                  <a:txBody>
                    <a:bodyPr/>
                    <a:lstStyle/>
                    <a:p>
                      <a:pPr lvl="0">
                        <a:spcBef>
                          <a:spcPts val="0"/>
                        </a:spcBef>
                        <a:buNone/>
                      </a:pPr>
                      <a:r>
                        <a:rPr lang="ja"/>
                        <a:t>ポジティブツイート条件 57(有効回答数51)</a:t>
                      </a:r>
                    </a:p>
                  </a:txBody>
                  <a:tcPr marL="91425" marR="91425" marT="91425" marB="91425"/>
                </a:tc>
              </a:tr>
              <a:tr h="892150">
                <a:tc>
                  <a:txBody>
                    <a:bodyPr/>
                    <a:lstStyle/>
                    <a:p>
                      <a:pPr lvl="0">
                        <a:spcBef>
                          <a:spcPts val="0"/>
                        </a:spcBef>
                        <a:buNone/>
                      </a:pPr>
                      <a:r>
                        <a:rPr lang="ja"/>
                        <a:t>分析方法</a:t>
                      </a:r>
                    </a:p>
                  </a:txBody>
                  <a:tcPr marL="91425" marR="91425" marT="91425" marB="91425"/>
                </a:tc>
                <a:tc>
                  <a:txBody>
                    <a:bodyPr/>
                    <a:lstStyle/>
                    <a:p>
                      <a:pPr lvl="0" rtl="0">
                        <a:spcBef>
                          <a:spcPts val="0"/>
                        </a:spcBef>
                        <a:buNone/>
                      </a:pPr>
                      <a:r>
                        <a:rPr lang="ja" dirty="0"/>
                        <a:t>独立したサンプルの t 検定</a:t>
                      </a:r>
                    </a:p>
                    <a:p>
                      <a:pPr lvl="0" rtl="0">
                        <a:spcBef>
                          <a:spcPts val="0"/>
                        </a:spcBef>
                        <a:buNone/>
                      </a:pPr>
                      <a:r>
                        <a:rPr lang="ja" dirty="0"/>
                        <a:t>【独立変数】ネガティブツイート・ポジティブツイート</a:t>
                      </a:r>
                    </a:p>
                    <a:p>
                      <a:pPr lvl="0">
                        <a:spcBef>
                          <a:spcPts val="0"/>
                        </a:spcBef>
                        <a:buNone/>
                      </a:pPr>
                      <a:r>
                        <a:rPr lang="ja" dirty="0"/>
                        <a:t>【従属変数】ツイートに対するコミットメント形成要素・先行要素</a:t>
                      </a:r>
                    </a:p>
                  </a:txBody>
                  <a:tcPr marL="91425" marR="91425" marT="91425" marB="91425"/>
                </a:tc>
              </a:tr>
            </a:tbl>
          </a:graphicData>
        </a:graphic>
      </p:graphicFrame>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7494"/>
            <a:ext cx="8520599" cy="572699"/>
          </a:xfrm>
        </p:spPr>
        <p:txBody>
          <a:bodyPr/>
          <a:lstStyle/>
          <a:p>
            <a:r>
              <a:rPr kumimoji="1" lang="ja-JP" altLang="en-US" dirty="0" smtClean="0"/>
              <a:t>質問紙　感情操作の方法</a:t>
            </a:r>
            <a:r>
              <a:rPr kumimoji="1" lang="en-US" altLang="ja-JP" dirty="0" smtClean="0"/>
              <a:t/>
            </a:r>
            <a:br>
              <a:rPr kumimoji="1" lang="en-US" altLang="ja-JP" dirty="0" smtClean="0"/>
            </a:br>
            <a:r>
              <a:rPr kumimoji="1" lang="en-US" altLang="ja-JP" dirty="0"/>
              <a:t/>
            </a:r>
            <a:br>
              <a:rPr kumimoji="1" lang="en-US" altLang="ja-JP" dirty="0"/>
            </a:br>
            <a:r>
              <a:rPr kumimoji="1" lang="en-US" altLang="ja-JP" dirty="0" smtClean="0"/>
              <a:t/>
            </a:r>
            <a:br>
              <a:rPr kumimoji="1" lang="en-US" altLang="ja-JP" dirty="0" smtClean="0"/>
            </a:br>
            <a:endParaRPr kumimoji="1" lang="ja-JP" altLang="en-US" dirty="0"/>
          </a:p>
        </p:txBody>
      </p:sp>
      <p:sp>
        <p:nvSpPr>
          <p:cNvPr id="3" name="テキスト プレースホルダー 2"/>
          <p:cNvSpPr>
            <a:spLocks noGrp="1"/>
          </p:cNvSpPr>
          <p:nvPr>
            <p:ph type="body" idx="1"/>
          </p:nvPr>
        </p:nvSpPr>
        <p:spPr>
          <a:xfrm>
            <a:off x="323528" y="915566"/>
            <a:ext cx="8520599" cy="1131243"/>
          </a:xfrm>
          <a:ln w="19050"/>
        </p:spPr>
        <p:style>
          <a:lnRef idx="2">
            <a:schemeClr val="accent2"/>
          </a:lnRef>
          <a:fillRef idx="1">
            <a:schemeClr val="lt1"/>
          </a:fillRef>
          <a:effectRef idx="0">
            <a:schemeClr val="accent2"/>
          </a:effectRef>
          <a:fontRef idx="minor">
            <a:schemeClr val="dk1"/>
          </a:fontRef>
        </p:style>
        <p:txBody>
          <a:bodyPr/>
          <a:lstStyle/>
          <a:p>
            <a:r>
              <a:rPr kumimoji="1" lang="ja-JP" altLang="en-US" dirty="0" smtClean="0"/>
              <a:t>被験者自身が発信したと仮定したツイート情報（ネガティブな内容）を始めに提示した。その後、ネガティブ・ポジティブ感情を測る尺度を参考にマニピュレーションチェックを行った。</a:t>
            </a:r>
            <a:endParaRPr kumimoji="1" lang="ja-JP" altLang="en-US" dirty="0"/>
          </a:p>
        </p:txBody>
      </p:sp>
      <p:sp>
        <p:nvSpPr>
          <p:cNvPr id="4" name="スライド番号プレースホルダー 3"/>
          <p:cNvSpPr>
            <a:spLocks noGrp="1"/>
          </p:cNvSpPr>
          <p:nvPr>
            <p:ph type="sldNum" idx="12"/>
          </p:nvPr>
        </p:nvSpPr>
        <p:spPr/>
        <p:txBody>
          <a:bodyPr/>
          <a:lstStyle/>
          <a:p>
            <a:pPr lvl="0" rtl="0">
              <a:spcBef>
                <a:spcPts val="0"/>
              </a:spcBef>
              <a:buNone/>
            </a:pPr>
            <a:fld id="{00000000-1234-1234-1234-123412341234}" type="slidenum">
              <a:rPr lang="en-US" altLang="ja" smtClean="0"/>
              <a:t>35</a:t>
            </a:fld>
            <a:endParaRPr lang="ja"/>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7083" y="2355726"/>
            <a:ext cx="6883400" cy="995809"/>
          </a:xfrm>
          <a:prstGeom prst="rect">
            <a:avLst/>
          </a:prstGeom>
          <a:noFill/>
          <a:ln w="19050">
            <a:solidFill>
              <a:srgbClr val="00B0F0"/>
            </a:solidFill>
            <a:prstDash val="sys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898" y="3507854"/>
            <a:ext cx="6926586" cy="1006475"/>
          </a:xfrm>
          <a:prstGeom prst="rect">
            <a:avLst/>
          </a:prstGeom>
          <a:noFill/>
          <a:ln w="19050">
            <a:solidFill>
              <a:srgbClr val="FAB0FC"/>
            </a:solidFill>
            <a:prstDash val="sys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42130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Shape 493"/>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a:t>検証方法</a:t>
            </a:r>
          </a:p>
        </p:txBody>
      </p:sp>
      <p:sp>
        <p:nvSpPr>
          <p:cNvPr id="494" name="Shape 494"/>
          <p:cNvSpPr txBox="1">
            <a:spLocks noGrp="1"/>
          </p:cNvSpPr>
          <p:nvPr>
            <p:ph type="body" idx="1"/>
          </p:nvPr>
        </p:nvSpPr>
        <p:spPr>
          <a:xfrm>
            <a:off x="311700" y="1152475"/>
            <a:ext cx="8520599" cy="3416400"/>
          </a:xfrm>
          <a:prstGeom prst="rect">
            <a:avLst/>
          </a:prstGeom>
        </p:spPr>
        <p:txBody>
          <a:bodyPr lIns="91425" tIns="91425" rIns="91425" bIns="91425" anchor="t" anchorCtr="0">
            <a:noAutofit/>
          </a:bodyPr>
          <a:lstStyle/>
          <a:p>
            <a:pPr marL="0" lvl="0" indent="0" rtl="0">
              <a:spcBef>
                <a:spcPts val="0"/>
              </a:spcBef>
              <a:spcAft>
                <a:spcPts val="0"/>
              </a:spcAft>
              <a:buNone/>
            </a:pPr>
            <a:endParaRPr sz="1400" dirty="0">
              <a:solidFill>
                <a:srgbClr val="000000"/>
              </a:solidFill>
            </a:endParaRPr>
          </a:p>
          <a:p>
            <a:pPr lvl="0" rtl="0">
              <a:spcBef>
                <a:spcPts val="0"/>
              </a:spcBef>
              <a:spcAft>
                <a:spcPts val="0"/>
              </a:spcAft>
              <a:buNone/>
            </a:pPr>
            <a:endParaRPr sz="600" dirty="0">
              <a:solidFill>
                <a:srgbClr val="000000"/>
              </a:solidFill>
            </a:endParaRPr>
          </a:p>
          <a:p>
            <a:pPr lvl="0" rtl="0">
              <a:spcBef>
                <a:spcPts val="0"/>
              </a:spcBef>
              <a:spcAft>
                <a:spcPts val="0"/>
              </a:spcAft>
              <a:buNone/>
            </a:pPr>
            <a:r>
              <a:rPr lang="ja" dirty="0">
                <a:solidFill>
                  <a:srgbClr val="000000"/>
                </a:solidFill>
              </a:rPr>
              <a:t>ネガティブツイートとポジティブツイートにおいて計算的コミットメントに差がでるのかを検証する。</a:t>
            </a:r>
          </a:p>
          <a:p>
            <a:pPr lvl="0">
              <a:spcBef>
                <a:spcPts val="0"/>
              </a:spcBef>
              <a:spcAft>
                <a:spcPts val="0"/>
              </a:spcAft>
              <a:buNone/>
            </a:pPr>
            <a:endParaRPr dirty="0">
              <a:solidFill>
                <a:srgbClr val="000000"/>
              </a:solidFill>
            </a:endParaRPr>
          </a:p>
        </p:txBody>
      </p:sp>
      <p:sp>
        <p:nvSpPr>
          <p:cNvPr id="495" name="Shape 49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36</a:t>
            </a:fld>
            <a:endParaRPr lang="ja"/>
          </a:p>
        </p:txBody>
      </p:sp>
      <p:sp>
        <p:nvSpPr>
          <p:cNvPr id="496" name="Shape 496"/>
          <p:cNvSpPr/>
          <p:nvPr/>
        </p:nvSpPr>
        <p:spPr>
          <a:xfrm>
            <a:off x="402500" y="1104300"/>
            <a:ext cx="732600" cy="3372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25" tIns="91425" rIns="91425" bIns="91425" anchor="ctr" anchorCtr="0">
            <a:noAutofit/>
          </a:bodyPr>
          <a:lstStyle/>
          <a:p>
            <a:pPr lvl="0" rtl="0">
              <a:lnSpc>
                <a:spcPct val="115000"/>
              </a:lnSpc>
              <a:spcBef>
                <a:spcPts val="0"/>
              </a:spcBef>
              <a:buClr>
                <a:schemeClr val="dk1"/>
              </a:buClr>
              <a:buFont typeface="Arial"/>
              <a:buNone/>
            </a:pPr>
            <a:r>
              <a:rPr lang="ja" dirty="0">
                <a:solidFill>
                  <a:schemeClr val="dk1"/>
                </a:solidFill>
              </a:rPr>
              <a:t>仮説１</a:t>
            </a:r>
          </a:p>
        </p:txBody>
      </p:sp>
      <p:pic>
        <p:nvPicPr>
          <p:cNvPr id="497" name="Shape 497"/>
          <p:cNvPicPr preferRelativeResize="0"/>
          <p:nvPr/>
        </p:nvPicPr>
        <p:blipFill>
          <a:blip r:embed="rId3">
            <a:alphaModFix/>
          </a:blip>
          <a:stretch>
            <a:fillRect/>
          </a:stretch>
        </p:blipFill>
        <p:spPr>
          <a:xfrm>
            <a:off x="468775" y="2293250"/>
            <a:ext cx="4552950" cy="1981200"/>
          </a:xfrm>
          <a:prstGeom prst="rect">
            <a:avLst/>
          </a:prstGeom>
          <a:noFill/>
          <a:ln>
            <a:noFill/>
          </a:ln>
        </p:spPr>
      </p:pic>
      <p:sp>
        <p:nvSpPr>
          <p:cNvPr id="498" name="Shape 498"/>
          <p:cNvSpPr txBox="1"/>
          <p:nvPr/>
        </p:nvSpPr>
        <p:spPr>
          <a:xfrm>
            <a:off x="5119000" y="2513875"/>
            <a:ext cx="3808200" cy="693599"/>
          </a:xfrm>
          <a:prstGeom prst="rect">
            <a:avLst/>
          </a:prstGeom>
          <a:noFill/>
          <a:ln>
            <a:noFill/>
          </a:ln>
        </p:spPr>
        <p:txBody>
          <a:bodyPr lIns="91425" tIns="91425" rIns="91425" bIns="91425" anchor="t" anchorCtr="0">
            <a:noAutofit/>
          </a:bodyPr>
          <a:lstStyle/>
          <a:p>
            <a:pPr lvl="0" rtl="0">
              <a:spcBef>
                <a:spcPts val="0"/>
              </a:spcBef>
              <a:buNone/>
            </a:pPr>
            <a:r>
              <a:rPr lang="ja" sz="1800"/>
              <a:t>計算的コミットメントを形成する</a:t>
            </a:r>
          </a:p>
          <a:p>
            <a:pPr lvl="0" rtl="0">
              <a:spcBef>
                <a:spcPts val="0"/>
              </a:spcBef>
              <a:buNone/>
            </a:pPr>
            <a:r>
              <a:rPr lang="ja" sz="1800"/>
              <a:t>功利成分と存続成分を測定</a:t>
            </a:r>
          </a:p>
          <a:p>
            <a:pPr lvl="0" rtl="0">
              <a:spcBef>
                <a:spcPts val="0"/>
              </a:spcBef>
              <a:buNone/>
            </a:pPr>
            <a:endParaRPr sz="1800"/>
          </a:p>
          <a:p>
            <a:pPr lvl="0">
              <a:spcBef>
                <a:spcPts val="0"/>
              </a:spcBef>
              <a:buNone/>
            </a:pPr>
            <a:r>
              <a:rPr lang="ja" sz="1800"/>
              <a:t>３項目の平均値を計算的コミットメント群として扱う</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Shape 503"/>
          <p:cNvSpPr txBox="1">
            <a:spLocks noGrp="1"/>
          </p:cNvSpPr>
          <p:nvPr>
            <p:ph type="title"/>
          </p:nvPr>
        </p:nvSpPr>
        <p:spPr>
          <a:xfrm>
            <a:off x="386437" y="195486"/>
            <a:ext cx="8520599" cy="572699"/>
          </a:xfrm>
          <a:prstGeom prst="rect">
            <a:avLst/>
          </a:prstGeom>
        </p:spPr>
        <p:txBody>
          <a:bodyPr lIns="91425" tIns="91425" rIns="91425" bIns="91425" anchor="t" anchorCtr="0">
            <a:noAutofit/>
          </a:bodyPr>
          <a:lstStyle/>
          <a:p>
            <a:pPr lvl="0">
              <a:spcBef>
                <a:spcPts val="0"/>
              </a:spcBef>
              <a:buNone/>
            </a:pPr>
            <a:r>
              <a:rPr lang="ja" dirty="0"/>
              <a:t> 検証 仮説１</a:t>
            </a:r>
          </a:p>
        </p:txBody>
      </p:sp>
      <p:sp>
        <p:nvSpPr>
          <p:cNvPr id="504" name="Shape 504"/>
          <p:cNvSpPr txBox="1">
            <a:spLocks noGrp="1"/>
          </p:cNvSpPr>
          <p:nvPr>
            <p:ph type="body" idx="1"/>
          </p:nvPr>
        </p:nvSpPr>
        <p:spPr>
          <a:xfrm>
            <a:off x="251520" y="746050"/>
            <a:ext cx="8520599" cy="781549"/>
          </a:xfrm>
          <a:prstGeom prst="rect">
            <a:avLst/>
          </a:prstGeom>
        </p:spPr>
        <p:txBody>
          <a:bodyPr lIns="91425" tIns="91425" rIns="91425" bIns="91425" anchor="t" anchorCtr="0">
            <a:noAutofit/>
          </a:bodyPr>
          <a:lstStyle/>
          <a:p>
            <a:pPr lvl="0" rtl="0">
              <a:spcBef>
                <a:spcPts val="0"/>
              </a:spcBef>
              <a:spcAft>
                <a:spcPts val="0"/>
              </a:spcAft>
              <a:buClr>
                <a:schemeClr val="dk1"/>
              </a:buClr>
              <a:buSzPct val="78571"/>
              <a:buFont typeface="Arial"/>
              <a:buNone/>
            </a:pPr>
            <a:r>
              <a:rPr lang="ja" dirty="0">
                <a:solidFill>
                  <a:schemeClr val="dk1"/>
                </a:solidFill>
              </a:rPr>
              <a:t>ポジティブツイートよりもネガティブツイートに対するアクティブサポート</a:t>
            </a:r>
            <a:r>
              <a:rPr lang="ja" dirty="0" smtClean="0">
                <a:solidFill>
                  <a:schemeClr val="dk1"/>
                </a:solidFill>
              </a:rPr>
              <a:t>の</a:t>
            </a:r>
            <a:endParaRPr lang="en-US" altLang="ja" dirty="0" smtClean="0">
              <a:solidFill>
                <a:schemeClr val="dk1"/>
              </a:solidFill>
            </a:endParaRPr>
          </a:p>
          <a:p>
            <a:pPr lvl="0" rtl="0">
              <a:spcBef>
                <a:spcPts val="0"/>
              </a:spcBef>
              <a:spcAft>
                <a:spcPts val="0"/>
              </a:spcAft>
              <a:buClr>
                <a:schemeClr val="dk1"/>
              </a:buClr>
              <a:buSzPct val="78571"/>
              <a:buFont typeface="Arial"/>
              <a:buNone/>
            </a:pPr>
            <a:r>
              <a:rPr lang="ja" dirty="0" smtClean="0">
                <a:solidFill>
                  <a:schemeClr val="dk1"/>
                </a:solidFill>
              </a:rPr>
              <a:t>方</a:t>
            </a:r>
            <a:r>
              <a:rPr lang="ja" dirty="0">
                <a:solidFill>
                  <a:schemeClr val="dk1"/>
                </a:solidFill>
              </a:rPr>
              <a:t>が、計算的コミットメントが高まる。</a:t>
            </a:r>
          </a:p>
          <a:p>
            <a:pPr lvl="0">
              <a:spcBef>
                <a:spcPts val="0"/>
              </a:spcBef>
              <a:buNone/>
            </a:pPr>
            <a:endParaRPr dirty="0"/>
          </a:p>
        </p:txBody>
      </p:sp>
      <p:sp>
        <p:nvSpPr>
          <p:cNvPr id="505" name="Shape 50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37</a:t>
            </a:fld>
            <a:endParaRPr lang="ja"/>
          </a:p>
        </p:txBody>
      </p:sp>
      <p:pic>
        <p:nvPicPr>
          <p:cNvPr id="506" name="Shape 506"/>
          <p:cNvPicPr preferRelativeResize="0"/>
          <p:nvPr/>
        </p:nvPicPr>
        <p:blipFill>
          <a:blip r:embed="rId3">
            <a:alphaModFix/>
          </a:blip>
          <a:stretch>
            <a:fillRect/>
          </a:stretch>
        </p:blipFill>
        <p:spPr>
          <a:xfrm>
            <a:off x="501673" y="2723824"/>
            <a:ext cx="7280367" cy="1296600"/>
          </a:xfrm>
          <a:prstGeom prst="rect">
            <a:avLst/>
          </a:prstGeom>
          <a:noFill/>
          <a:ln>
            <a:noFill/>
          </a:ln>
        </p:spPr>
      </p:pic>
      <p:pic>
        <p:nvPicPr>
          <p:cNvPr id="507" name="Shape 507"/>
          <p:cNvPicPr preferRelativeResize="0"/>
          <p:nvPr/>
        </p:nvPicPr>
        <p:blipFill rotWithShape="1">
          <a:blip r:embed="rId4">
            <a:alphaModFix/>
          </a:blip>
          <a:srcRect t="6448"/>
          <a:stretch/>
        </p:blipFill>
        <p:spPr>
          <a:xfrm>
            <a:off x="501674" y="1527599"/>
            <a:ext cx="5030124" cy="1213001"/>
          </a:xfrm>
          <a:prstGeom prst="rect">
            <a:avLst/>
          </a:prstGeom>
          <a:noFill/>
          <a:ln>
            <a:noFill/>
          </a:ln>
        </p:spPr>
      </p:pic>
      <p:sp>
        <p:nvSpPr>
          <p:cNvPr id="508" name="Shape 508"/>
          <p:cNvSpPr/>
          <p:nvPr/>
        </p:nvSpPr>
        <p:spPr>
          <a:xfrm>
            <a:off x="4768100" y="3507999"/>
            <a:ext cx="691499" cy="2372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09" name="Shape 509"/>
          <p:cNvSpPr/>
          <p:nvPr/>
        </p:nvSpPr>
        <p:spPr>
          <a:xfrm>
            <a:off x="3341450" y="2030510"/>
            <a:ext cx="621600" cy="618581"/>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10" name="Shape 510"/>
          <p:cNvSpPr/>
          <p:nvPr/>
        </p:nvSpPr>
        <p:spPr>
          <a:xfrm>
            <a:off x="5840974" y="1068935"/>
            <a:ext cx="3170469" cy="2303189"/>
          </a:xfrm>
          <a:prstGeom prst="irregularSeal2">
            <a:avLst/>
          </a:prstGeom>
          <a:solidFill>
            <a:srgbClr val="FF00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ja" sz="3000" dirty="0"/>
              <a:t>支持</a:t>
            </a:r>
          </a:p>
        </p:txBody>
      </p:sp>
      <p:sp>
        <p:nvSpPr>
          <p:cNvPr id="511" name="Shape 511"/>
          <p:cNvSpPr txBox="1"/>
          <p:nvPr/>
        </p:nvSpPr>
        <p:spPr>
          <a:xfrm>
            <a:off x="1667624" y="4154250"/>
            <a:ext cx="4173350" cy="693599"/>
          </a:xfrm>
          <a:prstGeom prst="rect">
            <a:avLst/>
          </a:prstGeom>
          <a:ln/>
        </p:spPr>
        <p:style>
          <a:lnRef idx="2">
            <a:schemeClr val="accent1"/>
          </a:lnRef>
          <a:fillRef idx="1">
            <a:schemeClr val="lt1"/>
          </a:fillRef>
          <a:effectRef idx="0">
            <a:schemeClr val="accent1"/>
          </a:effectRef>
          <a:fontRef idx="minor">
            <a:schemeClr val="dk1"/>
          </a:fontRef>
        </p:style>
        <p:txBody>
          <a:bodyPr lIns="91425" tIns="91425" rIns="91425" bIns="91425" anchor="t" anchorCtr="0">
            <a:noAutofit/>
          </a:bodyPr>
          <a:lstStyle/>
          <a:p>
            <a:pPr lvl="0" rtl="0">
              <a:spcBef>
                <a:spcPts val="0"/>
              </a:spcBef>
              <a:buNone/>
            </a:pPr>
            <a:r>
              <a:rPr lang="ja" dirty="0">
                <a:solidFill>
                  <a:schemeClr val="tx1"/>
                </a:solidFill>
              </a:rPr>
              <a:t>計算的コミットメントにおいて </a:t>
            </a:r>
          </a:p>
          <a:p>
            <a:pPr lvl="0">
              <a:spcBef>
                <a:spcPts val="0"/>
              </a:spcBef>
              <a:buNone/>
            </a:pPr>
            <a:r>
              <a:rPr lang="ja" dirty="0">
                <a:solidFill>
                  <a:schemeClr val="tx1"/>
                </a:solidFill>
              </a:rPr>
              <a:t>ネガティブ＞ポジティブが ５％水準で有意である</a:t>
            </a:r>
          </a:p>
        </p:txBody>
      </p:sp>
      <p:sp>
        <p:nvSpPr>
          <p:cNvPr id="512" name="Shape 512"/>
          <p:cNvSpPr/>
          <p:nvPr/>
        </p:nvSpPr>
        <p:spPr>
          <a:xfrm>
            <a:off x="683568" y="4314981"/>
            <a:ext cx="739608" cy="489844"/>
          </a:xfrm>
          <a:prstGeom prst="rightArrow">
            <a:avLst>
              <a:gd name="adj1" fmla="val 50000"/>
              <a:gd name="adj2" fmla="val 48190"/>
            </a:avLst>
          </a:prstGeom>
          <a:solidFill>
            <a:schemeClr val="tx1"/>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14" name="Shape 514"/>
          <p:cNvSpPr/>
          <p:nvPr/>
        </p:nvSpPr>
        <p:spPr>
          <a:xfrm>
            <a:off x="3062800" y="3492725"/>
            <a:ext cx="691499" cy="2372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0"/>
                                        </p:tgtEl>
                                        <p:attrNameLst>
                                          <p:attrName>style.visibility</p:attrName>
                                        </p:attrNameLst>
                                      </p:cBhvr>
                                      <p:to>
                                        <p:strVal val="visible"/>
                                      </p:to>
                                    </p:set>
                                    <p:animEffect transition="in" filter="barn(inVertical)">
                                      <p:cBhvr>
                                        <p:cTn id="7" dur="500"/>
                                        <p:tgtEl>
                                          <p:spTgt spid="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Shape 519"/>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a:t>検証方法</a:t>
            </a:r>
          </a:p>
        </p:txBody>
      </p:sp>
      <p:sp>
        <p:nvSpPr>
          <p:cNvPr id="520" name="Shape 52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38</a:t>
            </a:fld>
            <a:endParaRPr lang="ja"/>
          </a:p>
        </p:txBody>
      </p:sp>
      <p:sp>
        <p:nvSpPr>
          <p:cNvPr id="521" name="Shape 521"/>
          <p:cNvSpPr/>
          <p:nvPr/>
        </p:nvSpPr>
        <p:spPr>
          <a:xfrm>
            <a:off x="495375" y="1185550"/>
            <a:ext cx="773999" cy="35219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25" tIns="91425" rIns="91425" bIns="91425" anchor="ctr" anchorCtr="0">
            <a:noAutofit/>
          </a:bodyPr>
          <a:lstStyle/>
          <a:p>
            <a:pPr lvl="0">
              <a:spcBef>
                <a:spcPts val="0"/>
              </a:spcBef>
              <a:buNone/>
            </a:pPr>
            <a:r>
              <a:rPr lang="ja"/>
              <a:t>仮説２</a:t>
            </a:r>
          </a:p>
        </p:txBody>
      </p:sp>
      <p:sp>
        <p:nvSpPr>
          <p:cNvPr id="522" name="Shape 522"/>
          <p:cNvSpPr txBox="1"/>
          <p:nvPr/>
        </p:nvSpPr>
        <p:spPr>
          <a:xfrm>
            <a:off x="495375" y="1537750"/>
            <a:ext cx="7771500" cy="693599"/>
          </a:xfrm>
          <a:prstGeom prst="rect">
            <a:avLst/>
          </a:prstGeom>
          <a:noFill/>
          <a:ln>
            <a:noFill/>
          </a:ln>
        </p:spPr>
        <p:txBody>
          <a:bodyPr lIns="91425" tIns="91425" rIns="91425" bIns="91425" anchor="t" anchorCtr="0">
            <a:noAutofit/>
          </a:bodyPr>
          <a:lstStyle/>
          <a:p>
            <a:pPr lvl="0">
              <a:spcBef>
                <a:spcPts val="0"/>
              </a:spcBef>
              <a:buNone/>
            </a:pPr>
            <a:r>
              <a:rPr lang="ja" sz="1800"/>
              <a:t>ネガティブツイートとポジティブツイートにおいて感情的コミットメントに差がでるのかを検証する。</a:t>
            </a:r>
          </a:p>
        </p:txBody>
      </p:sp>
      <p:pic>
        <p:nvPicPr>
          <p:cNvPr id="523" name="Shape 523"/>
          <p:cNvPicPr preferRelativeResize="0"/>
          <p:nvPr/>
        </p:nvPicPr>
        <p:blipFill>
          <a:blip r:embed="rId3">
            <a:alphaModFix/>
          </a:blip>
          <a:stretch>
            <a:fillRect/>
          </a:stretch>
        </p:blipFill>
        <p:spPr>
          <a:xfrm>
            <a:off x="564050" y="2396474"/>
            <a:ext cx="4389800" cy="2131400"/>
          </a:xfrm>
          <a:prstGeom prst="rect">
            <a:avLst/>
          </a:prstGeom>
          <a:noFill/>
          <a:ln>
            <a:noFill/>
          </a:ln>
        </p:spPr>
      </p:pic>
      <p:sp>
        <p:nvSpPr>
          <p:cNvPr id="524" name="Shape 524"/>
          <p:cNvSpPr txBox="1"/>
          <p:nvPr/>
        </p:nvSpPr>
        <p:spPr>
          <a:xfrm>
            <a:off x="5065200" y="2439962"/>
            <a:ext cx="3715499" cy="693599"/>
          </a:xfrm>
          <a:prstGeom prst="rect">
            <a:avLst/>
          </a:prstGeom>
          <a:noFill/>
          <a:ln>
            <a:noFill/>
          </a:ln>
        </p:spPr>
        <p:txBody>
          <a:bodyPr lIns="91425" tIns="91425" rIns="91425" bIns="91425" anchor="t" anchorCtr="0">
            <a:noAutofit/>
          </a:bodyPr>
          <a:lstStyle/>
          <a:p>
            <a:pPr lvl="0" rtl="0">
              <a:spcBef>
                <a:spcPts val="0"/>
              </a:spcBef>
              <a:buNone/>
            </a:pPr>
            <a:r>
              <a:rPr lang="ja" sz="1800"/>
              <a:t>感情的コミットメントを形成する同一化（愛着・自尊心・喜び・価値意識）を測定</a:t>
            </a:r>
          </a:p>
          <a:p>
            <a:pPr lvl="0" rtl="0">
              <a:spcBef>
                <a:spcPts val="0"/>
              </a:spcBef>
              <a:buNone/>
            </a:pPr>
            <a:endParaRPr sz="1800"/>
          </a:p>
          <a:p>
            <a:pPr lvl="0">
              <a:spcBef>
                <a:spcPts val="0"/>
              </a:spcBef>
              <a:buNone/>
            </a:pPr>
            <a:r>
              <a:rPr lang="ja" sz="1800"/>
              <a:t>４項目の平均値を感情的コミットメント群として扱う</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pic>
        <p:nvPicPr>
          <p:cNvPr id="529" name="Shape 529"/>
          <p:cNvPicPr preferRelativeResize="0"/>
          <p:nvPr/>
        </p:nvPicPr>
        <p:blipFill>
          <a:blip r:embed="rId3">
            <a:alphaModFix/>
          </a:blip>
          <a:stretch>
            <a:fillRect/>
          </a:stretch>
        </p:blipFill>
        <p:spPr>
          <a:xfrm>
            <a:off x="311700" y="1575550"/>
            <a:ext cx="4755675" cy="1171450"/>
          </a:xfrm>
          <a:prstGeom prst="rect">
            <a:avLst/>
          </a:prstGeom>
          <a:noFill/>
          <a:ln>
            <a:noFill/>
          </a:ln>
        </p:spPr>
      </p:pic>
      <p:sp>
        <p:nvSpPr>
          <p:cNvPr id="530" name="Shape 530"/>
          <p:cNvSpPr txBox="1">
            <a:spLocks noGrp="1"/>
          </p:cNvSpPr>
          <p:nvPr>
            <p:ph type="title"/>
          </p:nvPr>
        </p:nvSpPr>
        <p:spPr>
          <a:xfrm>
            <a:off x="311700" y="267494"/>
            <a:ext cx="8520599" cy="572699"/>
          </a:xfrm>
          <a:prstGeom prst="rect">
            <a:avLst/>
          </a:prstGeom>
        </p:spPr>
        <p:txBody>
          <a:bodyPr lIns="91425" tIns="91425" rIns="91425" bIns="91425" anchor="t" anchorCtr="0">
            <a:noAutofit/>
          </a:bodyPr>
          <a:lstStyle/>
          <a:p>
            <a:pPr lvl="0">
              <a:spcBef>
                <a:spcPts val="0"/>
              </a:spcBef>
              <a:buNone/>
            </a:pPr>
            <a:r>
              <a:rPr lang="ja" dirty="0"/>
              <a:t>検証 仮説２</a:t>
            </a:r>
          </a:p>
        </p:txBody>
      </p:sp>
      <p:sp>
        <p:nvSpPr>
          <p:cNvPr id="531" name="Shape 531"/>
          <p:cNvSpPr txBox="1">
            <a:spLocks noGrp="1"/>
          </p:cNvSpPr>
          <p:nvPr>
            <p:ph type="body" idx="1"/>
          </p:nvPr>
        </p:nvSpPr>
        <p:spPr>
          <a:xfrm>
            <a:off x="304854" y="855500"/>
            <a:ext cx="8520599" cy="720050"/>
          </a:xfrm>
          <a:prstGeom prst="rect">
            <a:avLst/>
          </a:prstGeom>
        </p:spPr>
        <p:txBody>
          <a:bodyPr lIns="91425" tIns="91425" rIns="91425" bIns="91425" anchor="t" anchorCtr="0">
            <a:noAutofit/>
          </a:bodyPr>
          <a:lstStyle/>
          <a:p>
            <a:pPr lvl="0">
              <a:spcBef>
                <a:spcPts val="0"/>
              </a:spcBef>
              <a:buClr>
                <a:schemeClr val="dk1"/>
              </a:buClr>
              <a:buSzPct val="78571"/>
              <a:buFont typeface="Arial"/>
              <a:buNone/>
            </a:pPr>
            <a:r>
              <a:rPr lang="ja" dirty="0">
                <a:solidFill>
                  <a:schemeClr val="dk1"/>
                </a:solidFill>
              </a:rPr>
              <a:t>ネガティブツイートよりもポジティブツイートに対するアクティブサポートの方が、感情的コミットメントが高まる。</a:t>
            </a:r>
          </a:p>
        </p:txBody>
      </p:sp>
      <p:sp>
        <p:nvSpPr>
          <p:cNvPr id="532" name="Shape 53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39</a:t>
            </a:fld>
            <a:endParaRPr lang="ja"/>
          </a:p>
        </p:txBody>
      </p:sp>
      <p:pic>
        <p:nvPicPr>
          <p:cNvPr id="533" name="Shape 533"/>
          <p:cNvPicPr preferRelativeResize="0"/>
          <p:nvPr/>
        </p:nvPicPr>
        <p:blipFill>
          <a:blip r:embed="rId4">
            <a:alphaModFix/>
          </a:blip>
          <a:stretch>
            <a:fillRect/>
          </a:stretch>
        </p:blipFill>
        <p:spPr>
          <a:xfrm>
            <a:off x="229149" y="2747000"/>
            <a:ext cx="7998425" cy="1369549"/>
          </a:xfrm>
          <a:prstGeom prst="rect">
            <a:avLst/>
          </a:prstGeom>
          <a:noFill/>
          <a:ln>
            <a:noFill/>
          </a:ln>
        </p:spPr>
      </p:pic>
      <p:sp>
        <p:nvSpPr>
          <p:cNvPr id="534" name="Shape 534"/>
          <p:cNvSpPr/>
          <p:nvPr/>
        </p:nvSpPr>
        <p:spPr>
          <a:xfrm>
            <a:off x="3023925" y="2136350"/>
            <a:ext cx="548699" cy="5265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35" name="Shape 535"/>
          <p:cNvSpPr/>
          <p:nvPr/>
        </p:nvSpPr>
        <p:spPr>
          <a:xfrm>
            <a:off x="3023925" y="3527225"/>
            <a:ext cx="763799" cy="229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36" name="Shape 536"/>
          <p:cNvSpPr/>
          <p:nvPr/>
        </p:nvSpPr>
        <p:spPr>
          <a:xfrm>
            <a:off x="4889525" y="3527225"/>
            <a:ext cx="763799" cy="229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37" name="Shape 537"/>
          <p:cNvSpPr/>
          <p:nvPr/>
        </p:nvSpPr>
        <p:spPr>
          <a:xfrm rot="-158605">
            <a:off x="5913205" y="1210869"/>
            <a:ext cx="3055476" cy="2024611"/>
          </a:xfrm>
          <a:prstGeom prst="irregularSeal2">
            <a:avLst/>
          </a:prstGeom>
          <a:solidFill>
            <a:srgbClr val="6AA84F"/>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3000"/>
              <a:t>棄却</a:t>
            </a:r>
          </a:p>
        </p:txBody>
      </p:sp>
      <p:sp>
        <p:nvSpPr>
          <p:cNvPr id="538" name="Shape 538"/>
          <p:cNvSpPr txBox="1"/>
          <p:nvPr/>
        </p:nvSpPr>
        <p:spPr>
          <a:xfrm>
            <a:off x="1331640" y="4272700"/>
            <a:ext cx="5273699" cy="693599"/>
          </a:xfrm>
          <a:prstGeom prst="rect">
            <a:avLst/>
          </a:prstGeom>
          <a:ln/>
        </p:spPr>
        <p:style>
          <a:lnRef idx="2">
            <a:schemeClr val="accent1"/>
          </a:lnRef>
          <a:fillRef idx="1">
            <a:schemeClr val="lt1"/>
          </a:fillRef>
          <a:effectRef idx="0">
            <a:schemeClr val="accent1"/>
          </a:effectRef>
          <a:fontRef idx="minor">
            <a:schemeClr val="dk1"/>
          </a:fontRef>
        </p:style>
        <p:txBody>
          <a:bodyPr lIns="91425" tIns="91425" rIns="91425" bIns="91425" anchor="t" anchorCtr="0">
            <a:noAutofit/>
          </a:bodyPr>
          <a:lstStyle/>
          <a:p>
            <a:pPr lvl="0" rtl="0">
              <a:spcBef>
                <a:spcPts val="0"/>
              </a:spcBef>
              <a:buNone/>
            </a:pPr>
            <a:r>
              <a:rPr lang="ja" dirty="0"/>
              <a:t>感情的コミットメントにおいて</a:t>
            </a:r>
          </a:p>
          <a:p>
            <a:pPr lvl="0">
              <a:spcBef>
                <a:spcPts val="0"/>
              </a:spcBef>
              <a:buNone/>
            </a:pPr>
            <a:r>
              <a:rPr lang="ja" dirty="0"/>
              <a:t>ネガティブ＞ポジティブとなり仮説通りの結果は出なかった</a:t>
            </a:r>
          </a:p>
        </p:txBody>
      </p:sp>
      <p:sp>
        <p:nvSpPr>
          <p:cNvPr id="12" name="Shape 512"/>
          <p:cNvSpPr/>
          <p:nvPr/>
        </p:nvSpPr>
        <p:spPr>
          <a:xfrm>
            <a:off x="434558" y="4314981"/>
            <a:ext cx="739608" cy="489844"/>
          </a:xfrm>
          <a:prstGeom prst="rightArrow">
            <a:avLst>
              <a:gd name="adj1" fmla="val 50000"/>
              <a:gd name="adj2" fmla="val 48190"/>
            </a:avLst>
          </a:prstGeom>
          <a:solidFill>
            <a:schemeClr val="tx1"/>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37"/>
                                        </p:tgtEl>
                                        <p:attrNameLst>
                                          <p:attrName>style.visibility</p:attrName>
                                        </p:attrNameLst>
                                      </p:cBhvr>
                                      <p:to>
                                        <p:strVal val="visible"/>
                                      </p:to>
                                    </p:set>
                                    <p:animEffect transition="in" filter="barn(inVertical)">
                                      <p:cBhvr>
                                        <p:cTn id="7" dur="500"/>
                                        <p:tgtEl>
                                          <p:spTgt spid="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JP" altLang="en-US" dirty="0" smtClean="0"/>
              <a:t>企業の</a:t>
            </a:r>
            <a:r>
              <a:rPr lang="en-US" altLang="ja-JP" dirty="0" smtClean="0"/>
              <a:t>SNS</a:t>
            </a:r>
            <a:r>
              <a:rPr lang="ja-JP" altLang="en-US" dirty="0" smtClean="0"/>
              <a:t>活用方法の</a:t>
            </a:r>
            <a:r>
              <a:rPr lang="ja" dirty="0" smtClean="0"/>
              <a:t>変化</a:t>
            </a:r>
            <a:endParaRPr lang="ja" dirty="0"/>
          </a:p>
        </p:txBody>
      </p:sp>
      <p:pic>
        <p:nvPicPr>
          <p:cNvPr id="138" name="Shape 138"/>
          <p:cNvPicPr preferRelativeResize="0"/>
          <p:nvPr/>
        </p:nvPicPr>
        <p:blipFill>
          <a:blip r:embed="rId3">
            <a:alphaModFix/>
          </a:blip>
          <a:stretch>
            <a:fillRect/>
          </a:stretch>
        </p:blipFill>
        <p:spPr>
          <a:xfrm>
            <a:off x="1651254" y="3451425"/>
            <a:ext cx="1522189" cy="1317450"/>
          </a:xfrm>
          <a:prstGeom prst="rect">
            <a:avLst/>
          </a:prstGeom>
          <a:noFill/>
          <a:ln>
            <a:noFill/>
          </a:ln>
        </p:spPr>
      </p:pic>
      <p:sp>
        <p:nvSpPr>
          <p:cNvPr id="139" name="Shape 139"/>
          <p:cNvSpPr txBox="1"/>
          <p:nvPr/>
        </p:nvSpPr>
        <p:spPr>
          <a:xfrm>
            <a:off x="3361637" y="3518844"/>
            <a:ext cx="952800" cy="360900"/>
          </a:xfrm>
          <a:prstGeom prst="rect">
            <a:avLst/>
          </a:prstGeom>
          <a:noFill/>
          <a:ln>
            <a:noFill/>
          </a:ln>
        </p:spPr>
        <p:txBody>
          <a:bodyPr lIns="91425" tIns="91425" rIns="91425" bIns="91425" anchor="t" anchorCtr="0">
            <a:noAutofit/>
          </a:bodyPr>
          <a:lstStyle/>
          <a:p>
            <a:pPr lvl="0">
              <a:spcBef>
                <a:spcPts val="0"/>
              </a:spcBef>
              <a:buNone/>
            </a:pPr>
            <a:r>
              <a:rPr lang="ja" dirty="0"/>
              <a:t>情報発信</a:t>
            </a:r>
          </a:p>
        </p:txBody>
      </p:sp>
      <p:sp>
        <p:nvSpPr>
          <p:cNvPr id="140" name="Shape 140"/>
          <p:cNvSpPr/>
          <p:nvPr/>
        </p:nvSpPr>
        <p:spPr>
          <a:xfrm>
            <a:off x="219973" y="3266672"/>
            <a:ext cx="1692599" cy="693599"/>
          </a:xfrm>
          <a:prstGeom prst="wedgeEllipseCallout">
            <a:avLst>
              <a:gd name="adj1" fmla="val 42071"/>
              <a:gd name="adj2" fmla="val 48962"/>
            </a:avLst>
          </a:prstGeom>
          <a:solidFill>
            <a:srgbClr val="FFFF00"/>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sz="1200" dirty="0"/>
              <a:t>情報の拡散を狙う</a:t>
            </a:r>
          </a:p>
        </p:txBody>
      </p:sp>
      <p:sp>
        <p:nvSpPr>
          <p:cNvPr id="142" name="Shape 14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a:t>
            </a:fld>
            <a:endParaRPr lang="ja"/>
          </a:p>
        </p:txBody>
      </p:sp>
      <p:sp>
        <p:nvSpPr>
          <p:cNvPr id="145" name="Shape 145"/>
          <p:cNvSpPr txBox="1"/>
          <p:nvPr/>
        </p:nvSpPr>
        <p:spPr>
          <a:xfrm>
            <a:off x="389387" y="1203375"/>
            <a:ext cx="5944500" cy="693599"/>
          </a:xfrm>
          <a:prstGeom prst="rect">
            <a:avLst/>
          </a:prstGeom>
          <a:noFill/>
          <a:ln>
            <a:noFill/>
          </a:ln>
        </p:spPr>
        <p:txBody>
          <a:bodyPr lIns="91425" tIns="91425" rIns="91425" bIns="91425" anchor="t" anchorCtr="0">
            <a:noAutofit/>
          </a:bodyPr>
          <a:lstStyle/>
          <a:p>
            <a:pPr lvl="0" rtl="0">
              <a:spcBef>
                <a:spcPts val="0"/>
              </a:spcBef>
              <a:buClr>
                <a:schemeClr val="dk1"/>
              </a:buClr>
              <a:buSzPct val="45833"/>
              <a:buFont typeface="Arial"/>
              <a:buNone/>
            </a:pPr>
            <a:r>
              <a:rPr lang="ja" sz="2400" dirty="0">
                <a:solidFill>
                  <a:schemeClr val="dk1"/>
                </a:solidFill>
              </a:rPr>
              <a:t>①</a:t>
            </a:r>
            <a:r>
              <a:rPr lang="ja" sz="2400" dirty="0">
                <a:solidFill>
                  <a:srgbClr val="0000FF"/>
                </a:solidFill>
              </a:rPr>
              <a:t>広告出稿</a:t>
            </a:r>
            <a:r>
              <a:rPr lang="ja" sz="2400" dirty="0">
                <a:solidFill>
                  <a:schemeClr val="dk1"/>
                </a:solidFill>
              </a:rPr>
              <a:t>→</a:t>
            </a:r>
            <a:r>
              <a:rPr lang="ja" sz="2400" dirty="0">
                <a:solidFill>
                  <a:srgbClr val="FF0000"/>
                </a:solidFill>
              </a:rPr>
              <a:t>無視</a:t>
            </a:r>
          </a:p>
          <a:p>
            <a:pPr lvl="0" rtl="0">
              <a:spcBef>
                <a:spcPts val="0"/>
              </a:spcBef>
              <a:buClr>
                <a:schemeClr val="dk1"/>
              </a:buClr>
              <a:buFont typeface="Arial"/>
              <a:buNone/>
            </a:pPr>
            <a:r>
              <a:rPr lang="ja" dirty="0">
                <a:solidFill>
                  <a:schemeClr val="dk1"/>
                </a:solidFill>
              </a:rPr>
              <a:t>(バナー広告クリック率がSNSは通常広告に比べて極めて低い）</a:t>
            </a:r>
          </a:p>
          <a:p>
            <a:pPr lvl="0" rtl="0">
              <a:spcBef>
                <a:spcPts val="0"/>
              </a:spcBef>
              <a:buClr>
                <a:schemeClr val="dk1"/>
              </a:buClr>
              <a:buFont typeface="Arial"/>
              <a:buNone/>
            </a:pPr>
            <a:endParaRPr dirty="0">
              <a:solidFill>
                <a:schemeClr val="dk1"/>
              </a:solidFill>
            </a:endParaRPr>
          </a:p>
          <a:p>
            <a:pPr lvl="0">
              <a:spcBef>
                <a:spcPts val="0"/>
              </a:spcBef>
              <a:buClr>
                <a:schemeClr val="dk1"/>
              </a:buClr>
              <a:buSzPct val="45833"/>
              <a:buFont typeface="Arial"/>
              <a:buNone/>
            </a:pPr>
            <a:r>
              <a:rPr lang="ja" sz="2400" dirty="0">
                <a:solidFill>
                  <a:schemeClr val="dk1"/>
                </a:solidFill>
              </a:rPr>
              <a:t>②</a:t>
            </a:r>
            <a:r>
              <a:rPr lang="ja" sz="2400" dirty="0">
                <a:solidFill>
                  <a:srgbClr val="0000FF"/>
                </a:solidFill>
              </a:rPr>
              <a:t>サクラ</a:t>
            </a:r>
            <a:r>
              <a:rPr lang="ja" sz="2400" dirty="0">
                <a:solidFill>
                  <a:schemeClr val="dk1"/>
                </a:solidFill>
              </a:rPr>
              <a:t>として口コミをSNSへ→</a:t>
            </a:r>
            <a:r>
              <a:rPr lang="ja" sz="2400" dirty="0">
                <a:solidFill>
                  <a:srgbClr val="FF0000"/>
                </a:solidFill>
              </a:rPr>
              <a:t>炎上</a:t>
            </a:r>
          </a:p>
        </p:txBody>
      </p:sp>
      <p:sp>
        <p:nvSpPr>
          <p:cNvPr id="147" name="Shape 147"/>
          <p:cNvSpPr/>
          <p:nvPr/>
        </p:nvSpPr>
        <p:spPr>
          <a:xfrm>
            <a:off x="3299850" y="3799038"/>
            <a:ext cx="1316099" cy="482372"/>
          </a:xfrm>
          <a:prstGeom prst="righ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 name="Shape 148"/>
          <p:cNvSpPr/>
          <p:nvPr/>
        </p:nvSpPr>
        <p:spPr>
          <a:xfrm>
            <a:off x="7058876" y="3221899"/>
            <a:ext cx="836099" cy="507300"/>
          </a:xfrm>
          <a:prstGeom prst="wedgeEllipseCallout">
            <a:avLst>
              <a:gd name="adj1" fmla="val -69752"/>
              <a:gd name="adj2" fmla="val 49690"/>
            </a:avLst>
          </a:prstGeom>
          <a:solidFill>
            <a:srgbClr val="F84E72"/>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無視</a:t>
            </a:r>
          </a:p>
        </p:txBody>
      </p:sp>
      <p:sp>
        <p:nvSpPr>
          <p:cNvPr id="149" name="Shape 149"/>
          <p:cNvSpPr/>
          <p:nvPr/>
        </p:nvSpPr>
        <p:spPr>
          <a:xfrm>
            <a:off x="7199044" y="3951998"/>
            <a:ext cx="836099" cy="471599"/>
          </a:xfrm>
          <a:prstGeom prst="wedgeEllipseCallout">
            <a:avLst>
              <a:gd name="adj1" fmla="val -93174"/>
              <a:gd name="adj2" fmla="val -46872"/>
            </a:avLst>
          </a:prstGeom>
          <a:solidFill>
            <a:srgbClr val="F84E72"/>
          </a:solidFill>
          <a:ln w="9525" cap="flat" cmpd="sng">
            <a:noFill/>
            <a:prstDash val="solid"/>
            <a:round/>
            <a:headEnd type="none" w="med" len="med"/>
            <a:tailEnd type="none" w="med" len="med"/>
          </a:ln>
        </p:spPr>
        <p:txBody>
          <a:bodyPr lIns="91425" tIns="91425" rIns="91425" bIns="91425" anchor="ctr" anchorCtr="0">
            <a:noAutofit/>
          </a:bodyPr>
          <a:lstStyle/>
          <a:p>
            <a:pPr lvl="0">
              <a:spcBef>
                <a:spcPts val="0"/>
              </a:spcBef>
              <a:buNone/>
            </a:pPr>
            <a:r>
              <a:rPr lang="ja" dirty="0"/>
              <a:t>炎上</a:t>
            </a:r>
          </a:p>
        </p:txBody>
      </p:sp>
      <p:sp>
        <p:nvSpPr>
          <p:cNvPr id="150" name="Shape 150"/>
          <p:cNvSpPr/>
          <p:nvPr/>
        </p:nvSpPr>
        <p:spPr>
          <a:xfrm>
            <a:off x="4656007" y="3548975"/>
            <a:ext cx="804600" cy="982499"/>
          </a:xfrm>
          <a:prstGeom prst="mathMultiply">
            <a:avLst>
              <a:gd name="adj1" fmla="val 23520"/>
            </a:avLst>
          </a:prstGeom>
          <a:solidFill>
            <a:srgbClr val="FF00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solidFill>
                <a:srgbClr val="FF0000"/>
              </a:solidFill>
            </a:endParaRPr>
          </a:p>
        </p:txBody>
      </p:sp>
      <p:pic>
        <p:nvPicPr>
          <p:cNvPr id="151" name="Shape 151"/>
          <p:cNvPicPr preferRelativeResize="0"/>
          <p:nvPr/>
        </p:nvPicPr>
        <p:blipFill>
          <a:blip r:embed="rId4">
            <a:alphaModFix/>
          </a:blip>
          <a:stretch>
            <a:fillRect/>
          </a:stretch>
        </p:blipFill>
        <p:spPr>
          <a:xfrm>
            <a:off x="5458104" y="3207174"/>
            <a:ext cx="1451819" cy="1317449"/>
          </a:xfrm>
          <a:prstGeom prst="rect">
            <a:avLst/>
          </a:prstGeom>
          <a:noFill/>
          <a:ln>
            <a:noFill/>
          </a:ln>
        </p:spPr>
      </p:pic>
      <p:sp>
        <p:nvSpPr>
          <p:cNvPr id="152" name="Shape 152"/>
          <p:cNvSpPr txBox="1"/>
          <p:nvPr/>
        </p:nvSpPr>
        <p:spPr>
          <a:xfrm>
            <a:off x="2866118" y="4423248"/>
            <a:ext cx="1008599" cy="471599"/>
          </a:xfrm>
          <a:prstGeom prst="rect">
            <a:avLst/>
          </a:prstGeom>
          <a:noFill/>
          <a:ln>
            <a:noFill/>
          </a:ln>
        </p:spPr>
        <p:txBody>
          <a:bodyPr lIns="91425" tIns="91425" rIns="91425" bIns="91425" anchor="t" anchorCtr="0">
            <a:noAutofit/>
          </a:bodyPr>
          <a:lstStyle/>
          <a:p>
            <a:pPr lvl="0">
              <a:spcBef>
                <a:spcPts val="0"/>
              </a:spcBef>
              <a:buNone/>
            </a:pPr>
            <a:r>
              <a:rPr lang="ja" sz="2400" dirty="0"/>
              <a:t>企業</a:t>
            </a:r>
          </a:p>
        </p:txBody>
      </p:sp>
      <p:sp>
        <p:nvSpPr>
          <p:cNvPr id="153" name="Shape 153"/>
          <p:cNvSpPr txBox="1"/>
          <p:nvPr/>
        </p:nvSpPr>
        <p:spPr>
          <a:xfrm>
            <a:off x="5675837" y="4380825"/>
            <a:ext cx="1316099" cy="393600"/>
          </a:xfrm>
          <a:prstGeom prst="rect">
            <a:avLst/>
          </a:prstGeom>
          <a:noFill/>
          <a:ln>
            <a:noFill/>
          </a:ln>
        </p:spPr>
        <p:txBody>
          <a:bodyPr lIns="91425" tIns="91425" rIns="91425" bIns="91425" anchor="t" anchorCtr="0">
            <a:noAutofit/>
          </a:bodyPr>
          <a:lstStyle/>
          <a:p>
            <a:pPr lvl="0">
              <a:spcBef>
                <a:spcPts val="0"/>
              </a:spcBef>
              <a:buNone/>
            </a:pPr>
            <a:r>
              <a:rPr lang="ja" sz="2400" dirty="0"/>
              <a:t>消費者</a:t>
            </a:r>
          </a:p>
        </p:txBody>
      </p:sp>
      <p:sp>
        <p:nvSpPr>
          <p:cNvPr id="146" name="Shape 146"/>
          <p:cNvSpPr txBox="1"/>
          <p:nvPr/>
        </p:nvSpPr>
        <p:spPr>
          <a:xfrm>
            <a:off x="1314350" y="2834771"/>
            <a:ext cx="836099" cy="360900"/>
          </a:xfrm>
          <a:prstGeom prst="rect">
            <a:avLst/>
          </a:prstGeom>
          <a:noFill/>
          <a:ln>
            <a:noFill/>
          </a:ln>
        </p:spPr>
        <p:txBody>
          <a:bodyPr lIns="91425" tIns="91425" rIns="91425" bIns="91425" anchor="t" anchorCtr="0">
            <a:noAutofit/>
          </a:bodyPr>
          <a:lstStyle/>
          <a:p>
            <a:pPr lvl="0">
              <a:spcBef>
                <a:spcPts val="0"/>
              </a:spcBef>
              <a:buNone/>
            </a:pPr>
            <a:r>
              <a:rPr lang="ja" sz="2400" dirty="0"/>
              <a:t>従来</a:t>
            </a:r>
          </a:p>
        </p:txBody>
      </p:sp>
      <p:sp>
        <p:nvSpPr>
          <p:cNvPr id="2" name="テキスト ボックス 1"/>
          <p:cNvSpPr txBox="1"/>
          <p:nvPr/>
        </p:nvSpPr>
        <p:spPr>
          <a:xfrm>
            <a:off x="6344733" y="1203375"/>
            <a:ext cx="2227960" cy="1754326"/>
          </a:xfrm>
          <a:prstGeom prst="rect">
            <a:avLst/>
          </a:prstGeom>
          <a:noFill/>
          <a:ln w="19050">
            <a:solidFill>
              <a:srgbClr val="00B0F0"/>
            </a:solidFill>
          </a:ln>
        </p:spPr>
        <p:txBody>
          <a:bodyPr wrap="square" rtlCol="0">
            <a:spAutoFit/>
          </a:bodyPr>
          <a:lstStyle/>
          <a:p>
            <a:r>
              <a:rPr kumimoji="1" lang="ja-JP" altLang="en-US" sz="1800" dirty="0" smtClean="0"/>
              <a:t>消費者同士が集う</a:t>
            </a:r>
            <a:endParaRPr kumimoji="1" lang="en-US" altLang="ja-JP" sz="1800" dirty="0" smtClean="0"/>
          </a:p>
          <a:p>
            <a:r>
              <a:rPr kumimoji="1" lang="ja-JP" altLang="en-US" sz="1800" dirty="0" smtClean="0"/>
              <a:t>コミュニティーに</a:t>
            </a:r>
            <a:endParaRPr kumimoji="1" lang="en-US" altLang="ja-JP" sz="1800" dirty="0" smtClean="0"/>
          </a:p>
          <a:p>
            <a:r>
              <a:rPr kumimoji="1" lang="ja-JP" altLang="en-US" sz="1800" dirty="0" smtClean="0"/>
              <a:t>企業が強引に参入</a:t>
            </a:r>
            <a:endParaRPr kumimoji="1" lang="en-US" altLang="ja-JP" sz="1800" dirty="0" smtClean="0"/>
          </a:p>
          <a:p>
            <a:r>
              <a:rPr kumimoji="1" lang="ja-JP" altLang="en-US" sz="1800" dirty="0" smtClean="0"/>
              <a:t>することは好まれない。</a:t>
            </a:r>
            <a:endParaRPr kumimoji="1" lang="en-US" altLang="ja-JP" sz="1800" dirty="0" smtClean="0"/>
          </a:p>
          <a:p>
            <a:r>
              <a:rPr kumimoji="1" lang="ja-JP" altLang="en-US" sz="1800" dirty="0" smtClean="0"/>
              <a:t>（武田</a:t>
            </a:r>
            <a:r>
              <a:rPr kumimoji="1" lang="en-US" altLang="ja-JP" sz="1800" dirty="0" smtClean="0"/>
              <a:t>,2011</a:t>
            </a:r>
            <a:r>
              <a:rPr kumimoji="1" lang="ja-JP" altLang="en-US" sz="1800" dirty="0" smtClean="0"/>
              <a:t>）</a:t>
            </a:r>
            <a:endParaRPr kumimoji="1" lang="ja-JP" altLang="en-US" sz="1800" dirty="0"/>
          </a:p>
        </p:txBody>
      </p:sp>
      <p:sp>
        <p:nvSpPr>
          <p:cNvPr id="4" name="右矢印 3"/>
          <p:cNvSpPr/>
          <p:nvPr/>
        </p:nvSpPr>
        <p:spPr>
          <a:xfrm rot="10800000">
            <a:off x="5797321" y="1871229"/>
            <a:ext cx="502871" cy="327152"/>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Shape 543"/>
          <p:cNvSpPr txBox="1">
            <a:spLocks noGrp="1"/>
          </p:cNvSpPr>
          <p:nvPr>
            <p:ph type="title"/>
          </p:nvPr>
        </p:nvSpPr>
        <p:spPr>
          <a:xfrm>
            <a:off x="323528" y="339502"/>
            <a:ext cx="8520599" cy="841800"/>
          </a:xfrm>
          <a:prstGeom prst="rect">
            <a:avLst/>
          </a:prstGeom>
        </p:spPr>
        <p:txBody>
          <a:bodyPr lIns="91425" tIns="91425" rIns="91425" bIns="91425" anchor="ctr" anchorCtr="0">
            <a:noAutofit/>
          </a:bodyPr>
          <a:lstStyle/>
          <a:p>
            <a:pPr lvl="0" algn="l">
              <a:spcBef>
                <a:spcPts val="0"/>
              </a:spcBef>
              <a:buNone/>
            </a:pPr>
            <a:r>
              <a:rPr lang="ja" sz="3200" dirty="0"/>
              <a:t>追加調査</a:t>
            </a:r>
          </a:p>
        </p:txBody>
      </p:sp>
      <p:sp>
        <p:nvSpPr>
          <p:cNvPr id="544" name="Shape 54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40</a:t>
            </a:fld>
            <a:endParaRPr lang="ja"/>
          </a:p>
        </p:txBody>
      </p:sp>
      <p:sp>
        <p:nvSpPr>
          <p:cNvPr id="2" name="テキスト ボックス 1"/>
          <p:cNvSpPr txBox="1"/>
          <p:nvPr/>
        </p:nvSpPr>
        <p:spPr>
          <a:xfrm>
            <a:off x="1331640" y="2321431"/>
            <a:ext cx="7056784" cy="584775"/>
          </a:xfrm>
          <a:prstGeom prst="rect">
            <a:avLst/>
          </a:prstGeom>
          <a:noFill/>
        </p:spPr>
        <p:txBody>
          <a:bodyPr wrap="square" rtlCol="0">
            <a:spAutoFit/>
          </a:bodyPr>
          <a:lstStyle/>
          <a:p>
            <a:r>
              <a:rPr kumimoji="1" lang="ja-JP" altLang="en-US" sz="3200" dirty="0" smtClean="0"/>
              <a:t>仮説</a:t>
            </a:r>
            <a:r>
              <a:rPr kumimoji="1" lang="ja-JP" altLang="en-US" sz="3200" dirty="0"/>
              <a:t>２</a:t>
            </a:r>
            <a:r>
              <a:rPr kumimoji="1" lang="ja-JP" altLang="en-US" sz="3200" dirty="0" smtClean="0"/>
              <a:t>が棄却された原因の考察</a:t>
            </a:r>
            <a:endParaRPr kumimoji="1" lang="en-US" altLang="ja-JP" sz="3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Shape 569"/>
          <p:cNvSpPr txBox="1">
            <a:spLocks noGrp="1"/>
          </p:cNvSpPr>
          <p:nvPr>
            <p:ph type="title"/>
          </p:nvPr>
        </p:nvSpPr>
        <p:spPr>
          <a:xfrm>
            <a:off x="311700" y="258025"/>
            <a:ext cx="8520599" cy="759599"/>
          </a:xfrm>
          <a:prstGeom prst="rect">
            <a:avLst/>
          </a:prstGeom>
        </p:spPr>
        <p:txBody>
          <a:bodyPr lIns="91425" tIns="91425" rIns="91425" bIns="91425" anchor="t" anchorCtr="0">
            <a:noAutofit/>
          </a:bodyPr>
          <a:lstStyle/>
          <a:p>
            <a:pPr lvl="0" rtl="0">
              <a:spcBef>
                <a:spcPts val="0"/>
              </a:spcBef>
              <a:buNone/>
            </a:pPr>
            <a:r>
              <a:rPr lang="ja" sz="2400"/>
              <a:t>検証１</a:t>
            </a:r>
          </a:p>
          <a:p>
            <a:pPr lvl="0">
              <a:spcBef>
                <a:spcPts val="0"/>
              </a:spcBef>
              <a:buNone/>
            </a:pPr>
            <a:r>
              <a:rPr lang="ja"/>
              <a:t>計算的コミットメントと先行要素の重回帰分析</a:t>
            </a:r>
          </a:p>
        </p:txBody>
      </p:sp>
      <p:sp>
        <p:nvSpPr>
          <p:cNvPr id="570" name="Shape 57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41</a:t>
            </a:fld>
            <a:endParaRPr lang="ja"/>
          </a:p>
        </p:txBody>
      </p:sp>
      <p:pic>
        <p:nvPicPr>
          <p:cNvPr id="571" name="Shape 571"/>
          <p:cNvPicPr preferRelativeResize="0"/>
          <p:nvPr/>
        </p:nvPicPr>
        <p:blipFill>
          <a:blip r:embed="rId3">
            <a:alphaModFix/>
          </a:blip>
          <a:stretch>
            <a:fillRect/>
          </a:stretch>
        </p:blipFill>
        <p:spPr>
          <a:xfrm>
            <a:off x="287775" y="2435725"/>
            <a:ext cx="3733325" cy="1349984"/>
          </a:xfrm>
          <a:prstGeom prst="rect">
            <a:avLst/>
          </a:prstGeom>
          <a:noFill/>
          <a:ln>
            <a:noFill/>
          </a:ln>
        </p:spPr>
      </p:pic>
      <p:pic>
        <p:nvPicPr>
          <p:cNvPr id="572" name="Shape 572"/>
          <p:cNvPicPr preferRelativeResize="0"/>
          <p:nvPr/>
        </p:nvPicPr>
        <p:blipFill>
          <a:blip r:embed="rId4">
            <a:alphaModFix/>
          </a:blip>
          <a:stretch>
            <a:fillRect/>
          </a:stretch>
        </p:blipFill>
        <p:spPr>
          <a:xfrm>
            <a:off x="210811" y="1284425"/>
            <a:ext cx="3887299" cy="1174200"/>
          </a:xfrm>
          <a:prstGeom prst="rect">
            <a:avLst/>
          </a:prstGeom>
          <a:noFill/>
          <a:ln>
            <a:noFill/>
          </a:ln>
        </p:spPr>
      </p:pic>
      <p:pic>
        <p:nvPicPr>
          <p:cNvPr id="573" name="Shape 573"/>
          <p:cNvPicPr preferRelativeResize="0"/>
          <p:nvPr/>
        </p:nvPicPr>
        <p:blipFill>
          <a:blip r:embed="rId5">
            <a:alphaModFix/>
          </a:blip>
          <a:stretch>
            <a:fillRect/>
          </a:stretch>
        </p:blipFill>
        <p:spPr>
          <a:xfrm>
            <a:off x="287775" y="3677350"/>
            <a:ext cx="5403700" cy="1379475"/>
          </a:xfrm>
          <a:prstGeom prst="rect">
            <a:avLst/>
          </a:prstGeom>
          <a:noFill/>
          <a:ln>
            <a:noFill/>
          </a:ln>
        </p:spPr>
      </p:pic>
      <p:sp>
        <p:nvSpPr>
          <p:cNvPr id="574" name="Shape 574"/>
          <p:cNvSpPr/>
          <p:nvPr/>
        </p:nvSpPr>
        <p:spPr>
          <a:xfrm>
            <a:off x="4126748" y="2325275"/>
            <a:ext cx="1469400" cy="411599"/>
          </a:xfrm>
          <a:prstGeom prst="ellipse">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dirty="0" smtClean="0"/>
              <a:t>誠意ある</a:t>
            </a:r>
            <a:endParaRPr lang="en-US" altLang="ja" sz="1200" dirty="0" smtClean="0"/>
          </a:p>
          <a:p>
            <a:pPr lvl="0" algn="ctr" rtl="0">
              <a:spcBef>
                <a:spcPts val="0"/>
              </a:spcBef>
              <a:buNone/>
            </a:pPr>
            <a:r>
              <a:rPr lang="ja" sz="1200" dirty="0" smtClean="0"/>
              <a:t>行動</a:t>
            </a:r>
            <a:endParaRPr lang="ja" sz="1200" dirty="0"/>
          </a:p>
        </p:txBody>
      </p:sp>
      <p:sp>
        <p:nvSpPr>
          <p:cNvPr id="575" name="Shape 575"/>
          <p:cNvSpPr/>
          <p:nvPr/>
        </p:nvSpPr>
        <p:spPr>
          <a:xfrm>
            <a:off x="4098200" y="2815525"/>
            <a:ext cx="1526699" cy="411599"/>
          </a:xfrm>
          <a:prstGeom prst="ellipse">
            <a:avLst/>
          </a:prstGeom>
          <a:solidFill>
            <a:srgbClr val="FFF2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dirty="0"/>
              <a:t>関係</a:t>
            </a:r>
            <a:r>
              <a:rPr lang="ja" sz="1200" dirty="0" smtClean="0"/>
              <a:t>終結</a:t>
            </a:r>
            <a:endParaRPr lang="en-US" altLang="ja" sz="1200" dirty="0" smtClean="0"/>
          </a:p>
          <a:p>
            <a:pPr lvl="0" algn="ctr" rtl="0">
              <a:spcBef>
                <a:spcPts val="0"/>
              </a:spcBef>
              <a:buNone/>
            </a:pPr>
            <a:r>
              <a:rPr lang="ja" sz="1200" dirty="0" smtClean="0"/>
              <a:t>コスト</a:t>
            </a:r>
            <a:endParaRPr lang="ja" sz="1200" dirty="0"/>
          </a:p>
        </p:txBody>
      </p:sp>
      <p:sp>
        <p:nvSpPr>
          <p:cNvPr id="576" name="Shape 576"/>
          <p:cNvSpPr/>
          <p:nvPr/>
        </p:nvSpPr>
        <p:spPr>
          <a:xfrm rot="-658">
            <a:off x="4088150" y="1311275"/>
            <a:ext cx="1567499" cy="411599"/>
          </a:xfrm>
          <a:prstGeom prst="ellipse">
            <a:avLst/>
          </a:prstGeom>
          <a:solidFill>
            <a:srgbClr val="02A8EE">
              <a:alpha val="38150"/>
            </a:srgbClr>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dirty="0"/>
              <a:t>知覚</a:t>
            </a:r>
            <a:r>
              <a:rPr lang="ja" sz="1200" dirty="0" smtClean="0"/>
              <a:t>された</a:t>
            </a:r>
            <a:endParaRPr lang="en-US" altLang="ja" sz="1200" dirty="0" smtClean="0"/>
          </a:p>
          <a:p>
            <a:pPr lvl="0" algn="ctr" rtl="0">
              <a:spcBef>
                <a:spcPts val="0"/>
              </a:spcBef>
              <a:buNone/>
            </a:pPr>
            <a:r>
              <a:rPr lang="ja" sz="1200" dirty="0" smtClean="0"/>
              <a:t>能力</a:t>
            </a:r>
            <a:endParaRPr lang="ja" sz="1200" dirty="0"/>
          </a:p>
        </p:txBody>
      </p:sp>
      <p:sp>
        <p:nvSpPr>
          <p:cNvPr id="577" name="Shape 577"/>
          <p:cNvSpPr/>
          <p:nvPr/>
        </p:nvSpPr>
        <p:spPr>
          <a:xfrm>
            <a:off x="7250810" y="1745227"/>
            <a:ext cx="1469400" cy="1021200"/>
          </a:xfrm>
          <a:prstGeom prst="ellipse">
            <a:avLst/>
          </a:prstGeom>
          <a:solidFill>
            <a:srgbClr val="C9DAF8"/>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a:t>計算的</a:t>
            </a:r>
          </a:p>
          <a:p>
            <a:pPr lvl="0" algn="ctr" rtl="0">
              <a:spcBef>
                <a:spcPts val="0"/>
              </a:spcBef>
              <a:buNone/>
            </a:pPr>
            <a:r>
              <a:rPr lang="ja" sz="1200"/>
              <a:t>コミットメント</a:t>
            </a:r>
          </a:p>
        </p:txBody>
      </p:sp>
      <p:cxnSp>
        <p:nvCxnSpPr>
          <p:cNvPr id="578" name="Shape 578"/>
          <p:cNvCxnSpPr>
            <a:stCxn id="576" idx="6"/>
          </p:cNvCxnSpPr>
          <p:nvPr/>
        </p:nvCxnSpPr>
        <p:spPr>
          <a:xfrm>
            <a:off x="5655650" y="1516924"/>
            <a:ext cx="1277400" cy="652499"/>
          </a:xfrm>
          <a:prstGeom prst="straightConnector1">
            <a:avLst/>
          </a:prstGeom>
          <a:noFill/>
          <a:ln w="9525" cap="flat" cmpd="sng">
            <a:solidFill>
              <a:schemeClr val="dk2"/>
            </a:solidFill>
            <a:prstDash val="solid"/>
            <a:round/>
            <a:headEnd type="none" w="lg" len="lg"/>
            <a:tailEnd type="triangle" w="lg" len="lg"/>
          </a:ln>
        </p:spPr>
      </p:cxnSp>
      <p:cxnSp>
        <p:nvCxnSpPr>
          <p:cNvPr id="579" name="Shape 579"/>
          <p:cNvCxnSpPr>
            <a:stCxn id="575" idx="6"/>
          </p:cNvCxnSpPr>
          <p:nvPr/>
        </p:nvCxnSpPr>
        <p:spPr>
          <a:xfrm rot="10800000" flipH="1">
            <a:off x="5624899" y="2402424"/>
            <a:ext cx="1364100" cy="618900"/>
          </a:xfrm>
          <a:prstGeom prst="straightConnector1">
            <a:avLst/>
          </a:prstGeom>
          <a:noFill/>
          <a:ln w="9525" cap="flat" cmpd="sng">
            <a:solidFill>
              <a:schemeClr val="dk2"/>
            </a:solidFill>
            <a:prstDash val="solid"/>
            <a:round/>
            <a:headEnd type="none" w="lg" len="lg"/>
            <a:tailEnd type="triangle" w="lg" len="lg"/>
          </a:ln>
        </p:spPr>
      </p:cxnSp>
      <p:cxnSp>
        <p:nvCxnSpPr>
          <p:cNvPr id="580" name="Shape 580"/>
          <p:cNvCxnSpPr>
            <a:stCxn id="574" idx="6"/>
          </p:cNvCxnSpPr>
          <p:nvPr/>
        </p:nvCxnSpPr>
        <p:spPr>
          <a:xfrm rot="10800000" flipH="1">
            <a:off x="5596148" y="2342674"/>
            <a:ext cx="1566300" cy="188400"/>
          </a:xfrm>
          <a:prstGeom prst="straightConnector1">
            <a:avLst/>
          </a:prstGeom>
          <a:noFill/>
          <a:ln w="9525" cap="flat" cmpd="sng">
            <a:solidFill>
              <a:schemeClr val="dk2"/>
            </a:solidFill>
            <a:prstDash val="solid"/>
            <a:round/>
            <a:headEnd type="none" w="lg" len="lg"/>
            <a:tailEnd type="triangle" w="lg" len="lg"/>
          </a:ln>
        </p:spPr>
      </p:cxnSp>
      <p:sp>
        <p:nvSpPr>
          <p:cNvPr id="581" name="Shape 581"/>
          <p:cNvSpPr/>
          <p:nvPr/>
        </p:nvSpPr>
        <p:spPr>
          <a:xfrm>
            <a:off x="4098100" y="1819726"/>
            <a:ext cx="1526699" cy="393600"/>
          </a:xfrm>
          <a:prstGeom prst="ellipse">
            <a:avLst/>
          </a:prstGeom>
          <a:solidFill>
            <a:srgbClr val="FF02FE">
              <a:alpha val="18550"/>
            </a:srgbClr>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200"/>
              <a:t>集団的友情</a:t>
            </a:r>
          </a:p>
        </p:txBody>
      </p:sp>
      <p:cxnSp>
        <p:nvCxnSpPr>
          <p:cNvPr id="582" name="Shape 582"/>
          <p:cNvCxnSpPr>
            <a:stCxn id="581" idx="6"/>
          </p:cNvCxnSpPr>
          <p:nvPr/>
        </p:nvCxnSpPr>
        <p:spPr>
          <a:xfrm>
            <a:off x="5624799" y="2016526"/>
            <a:ext cx="1548000" cy="222900"/>
          </a:xfrm>
          <a:prstGeom prst="straightConnector1">
            <a:avLst/>
          </a:prstGeom>
          <a:noFill/>
          <a:ln w="9525" cap="flat" cmpd="sng">
            <a:solidFill>
              <a:schemeClr val="dk2"/>
            </a:solidFill>
            <a:prstDash val="solid"/>
            <a:round/>
            <a:headEnd type="none" w="lg" len="lg"/>
            <a:tailEnd type="triangle" w="lg" len="lg"/>
          </a:ln>
        </p:spPr>
      </p:cxnSp>
      <p:sp>
        <p:nvSpPr>
          <p:cNvPr id="583" name="Shape 583"/>
          <p:cNvSpPr txBox="1"/>
          <p:nvPr/>
        </p:nvSpPr>
        <p:spPr>
          <a:xfrm rot="1621078">
            <a:off x="6143908" y="1528796"/>
            <a:ext cx="678891" cy="302682"/>
          </a:xfrm>
          <a:prstGeom prst="rect">
            <a:avLst/>
          </a:prstGeom>
          <a:noFill/>
          <a:ln>
            <a:noFill/>
          </a:ln>
        </p:spPr>
        <p:txBody>
          <a:bodyPr lIns="91425" tIns="91425" rIns="91425" bIns="91425" anchor="t" anchorCtr="0">
            <a:noAutofit/>
          </a:bodyPr>
          <a:lstStyle/>
          <a:p>
            <a:pPr lvl="0">
              <a:spcBef>
                <a:spcPts val="0"/>
              </a:spcBef>
              <a:buNone/>
            </a:pPr>
            <a:r>
              <a:rPr lang="ja" sz="1100">
                <a:solidFill>
                  <a:srgbClr val="FF0000"/>
                </a:solidFill>
              </a:rPr>
              <a:t>0.323</a:t>
            </a:r>
          </a:p>
        </p:txBody>
      </p:sp>
      <p:sp>
        <p:nvSpPr>
          <p:cNvPr id="584" name="Shape 584"/>
          <p:cNvSpPr txBox="1"/>
          <p:nvPr/>
        </p:nvSpPr>
        <p:spPr>
          <a:xfrm rot="566241">
            <a:off x="5915677" y="1865237"/>
            <a:ext cx="678787" cy="302576"/>
          </a:xfrm>
          <a:prstGeom prst="rect">
            <a:avLst/>
          </a:prstGeom>
          <a:noFill/>
          <a:ln>
            <a:noFill/>
          </a:ln>
        </p:spPr>
        <p:txBody>
          <a:bodyPr lIns="91425" tIns="91425" rIns="91425" bIns="91425" anchor="t" anchorCtr="0">
            <a:noAutofit/>
          </a:bodyPr>
          <a:lstStyle/>
          <a:p>
            <a:pPr lvl="0" rtl="0">
              <a:spcBef>
                <a:spcPts val="0"/>
              </a:spcBef>
              <a:buNone/>
            </a:pPr>
            <a:r>
              <a:rPr lang="ja" sz="1100"/>
              <a:t>0.176</a:t>
            </a:r>
          </a:p>
        </p:txBody>
      </p:sp>
      <p:sp>
        <p:nvSpPr>
          <p:cNvPr id="585" name="Shape 585"/>
          <p:cNvSpPr txBox="1"/>
          <p:nvPr/>
        </p:nvSpPr>
        <p:spPr>
          <a:xfrm rot="-683662">
            <a:off x="5915688" y="2164328"/>
            <a:ext cx="678778" cy="302705"/>
          </a:xfrm>
          <a:prstGeom prst="rect">
            <a:avLst/>
          </a:prstGeom>
          <a:noFill/>
          <a:ln>
            <a:noFill/>
          </a:ln>
        </p:spPr>
        <p:txBody>
          <a:bodyPr lIns="91425" tIns="91425" rIns="91425" bIns="91425" anchor="t" anchorCtr="0">
            <a:noAutofit/>
          </a:bodyPr>
          <a:lstStyle/>
          <a:p>
            <a:pPr lvl="0" rtl="0">
              <a:spcBef>
                <a:spcPts val="0"/>
              </a:spcBef>
              <a:buNone/>
            </a:pPr>
            <a:r>
              <a:rPr lang="ja" sz="1100"/>
              <a:t>0.070</a:t>
            </a:r>
          </a:p>
        </p:txBody>
      </p:sp>
      <p:sp>
        <p:nvSpPr>
          <p:cNvPr id="586" name="Shape 586"/>
          <p:cNvSpPr txBox="1"/>
          <p:nvPr/>
        </p:nvSpPr>
        <p:spPr>
          <a:xfrm rot="-1644562">
            <a:off x="6113112" y="2723644"/>
            <a:ext cx="628224" cy="302310"/>
          </a:xfrm>
          <a:prstGeom prst="rect">
            <a:avLst/>
          </a:prstGeom>
          <a:noFill/>
          <a:ln>
            <a:noFill/>
          </a:ln>
        </p:spPr>
        <p:txBody>
          <a:bodyPr lIns="91425" tIns="91425" rIns="91425" bIns="91425" anchor="t" anchorCtr="0">
            <a:noAutofit/>
          </a:bodyPr>
          <a:lstStyle/>
          <a:p>
            <a:pPr lvl="0" rtl="0">
              <a:spcBef>
                <a:spcPts val="0"/>
              </a:spcBef>
              <a:buNone/>
            </a:pPr>
            <a:r>
              <a:rPr lang="ja" sz="1100"/>
              <a:t>0.028</a:t>
            </a:r>
          </a:p>
        </p:txBody>
      </p:sp>
      <p:sp>
        <p:nvSpPr>
          <p:cNvPr id="587" name="Shape 587"/>
          <p:cNvSpPr/>
          <p:nvPr/>
        </p:nvSpPr>
        <p:spPr>
          <a:xfrm>
            <a:off x="4014700" y="4334625"/>
            <a:ext cx="526200" cy="1548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88" name="Shape 588"/>
          <p:cNvSpPr/>
          <p:nvPr/>
        </p:nvSpPr>
        <p:spPr>
          <a:xfrm>
            <a:off x="3401550" y="2848825"/>
            <a:ext cx="548699" cy="1548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89" name="Shape 589"/>
          <p:cNvSpPr/>
          <p:nvPr/>
        </p:nvSpPr>
        <p:spPr>
          <a:xfrm>
            <a:off x="1455200" y="2016525"/>
            <a:ext cx="861899" cy="1548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90" name="Shape 590"/>
          <p:cNvSpPr/>
          <p:nvPr/>
        </p:nvSpPr>
        <p:spPr>
          <a:xfrm>
            <a:off x="2817500" y="4334625"/>
            <a:ext cx="627000" cy="1548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91" name="Shape 591"/>
          <p:cNvSpPr/>
          <p:nvPr/>
        </p:nvSpPr>
        <p:spPr>
          <a:xfrm>
            <a:off x="311700" y="4334625"/>
            <a:ext cx="1231499" cy="1548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92" name="Shape 592"/>
          <p:cNvSpPr/>
          <p:nvPr/>
        </p:nvSpPr>
        <p:spPr>
          <a:xfrm>
            <a:off x="5892475" y="3375234"/>
            <a:ext cx="2466600" cy="1455300"/>
          </a:xfrm>
          <a:prstGeom prst="rect">
            <a:avLst/>
          </a:prstGeom>
          <a:noFill/>
          <a:ln w="19050" cap="flat" cmpd="sng">
            <a:solidFill>
              <a:schemeClr val="accent4"/>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sz="1200"/>
          </a:p>
          <a:p>
            <a:pPr lvl="0" rtl="0">
              <a:spcBef>
                <a:spcPts val="0"/>
              </a:spcBef>
              <a:buNone/>
            </a:pPr>
            <a:endParaRPr sz="1200"/>
          </a:p>
          <a:p>
            <a:pPr lvl="0" rtl="0">
              <a:spcBef>
                <a:spcPts val="0"/>
              </a:spcBef>
              <a:buNone/>
            </a:pPr>
            <a:endParaRPr sz="1200"/>
          </a:p>
          <a:p>
            <a:pPr lvl="0" rtl="0">
              <a:spcBef>
                <a:spcPts val="0"/>
              </a:spcBef>
              <a:buNone/>
            </a:pPr>
            <a:r>
              <a:rPr lang="ja" sz="1200"/>
              <a:t>モデルとしての説明力：低い</a:t>
            </a:r>
          </a:p>
          <a:p>
            <a:pPr lvl="0" rtl="0">
              <a:spcBef>
                <a:spcPts val="0"/>
              </a:spcBef>
              <a:buNone/>
            </a:pPr>
            <a:endParaRPr sz="1200">
              <a:solidFill>
                <a:schemeClr val="dk1"/>
              </a:solidFill>
            </a:endParaRPr>
          </a:p>
          <a:p>
            <a:pPr lvl="0" rtl="0">
              <a:spcBef>
                <a:spcPts val="0"/>
              </a:spcBef>
              <a:buClr>
                <a:schemeClr val="dk1"/>
              </a:buClr>
              <a:buSzPct val="91666"/>
              <a:buFont typeface="Arial"/>
              <a:buNone/>
            </a:pPr>
            <a:r>
              <a:rPr lang="ja" sz="1200">
                <a:solidFill>
                  <a:schemeClr val="dk1"/>
                </a:solidFill>
              </a:rPr>
              <a:t>知覚された能力のみで有意差（p&gt;.0５）が認められた。また、</a:t>
            </a:r>
            <a:r>
              <a:rPr lang="ja" sz="1200" u="sng">
                <a:solidFill>
                  <a:schemeClr val="dk1"/>
                </a:solidFill>
              </a:rPr>
              <a:t>知覚された能力が計算的コミットメントに最も大きく影響を与える先行要素であった</a:t>
            </a:r>
            <a:r>
              <a:rPr lang="ja" sz="1200">
                <a:solidFill>
                  <a:schemeClr val="dk1"/>
                </a:solidFill>
              </a:rPr>
              <a:t>。</a:t>
            </a:r>
          </a:p>
          <a:p>
            <a:pPr lvl="0" rtl="0">
              <a:spcBef>
                <a:spcPts val="0"/>
              </a:spcBef>
              <a:buNone/>
            </a:pPr>
            <a:endParaRPr/>
          </a:p>
          <a:p>
            <a:pPr lvl="0" rtl="0">
              <a:spcBef>
                <a:spcPts val="0"/>
              </a:spcBef>
              <a:buNone/>
            </a:pPr>
            <a:endParaRPr/>
          </a:p>
          <a:p>
            <a:pPr lvl="0">
              <a:spcBef>
                <a:spcPts val="0"/>
              </a:spcBef>
              <a:buNone/>
            </a:pPr>
            <a:endParaRPr/>
          </a:p>
        </p:txBody>
      </p:sp>
    </p:spTree>
    <p:extLst>
      <p:ext uri="{BB962C8B-B14F-4D97-AF65-F5344CB8AC3E}">
        <p14:creationId xmlns:p14="http://schemas.microsoft.com/office/powerpoint/2010/main" val="363723686"/>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Shape 597"/>
          <p:cNvSpPr txBox="1">
            <a:spLocks noGrp="1"/>
          </p:cNvSpPr>
          <p:nvPr>
            <p:ph type="title"/>
          </p:nvPr>
        </p:nvSpPr>
        <p:spPr>
          <a:xfrm>
            <a:off x="311700" y="279875"/>
            <a:ext cx="8520599" cy="572699"/>
          </a:xfrm>
          <a:prstGeom prst="rect">
            <a:avLst/>
          </a:prstGeom>
        </p:spPr>
        <p:txBody>
          <a:bodyPr lIns="91425" tIns="91425" rIns="91425" bIns="91425" anchor="t" anchorCtr="0">
            <a:noAutofit/>
          </a:bodyPr>
          <a:lstStyle/>
          <a:p>
            <a:pPr lvl="0" rtl="0">
              <a:spcBef>
                <a:spcPts val="0"/>
              </a:spcBef>
              <a:buNone/>
            </a:pPr>
            <a:r>
              <a:rPr lang="ja" sz="2400"/>
              <a:t>検証１</a:t>
            </a:r>
          </a:p>
          <a:p>
            <a:pPr lvl="0">
              <a:spcBef>
                <a:spcPts val="0"/>
              </a:spcBef>
              <a:buNone/>
            </a:pPr>
            <a:r>
              <a:rPr lang="ja"/>
              <a:t>感情的コミットメントの先行要素の重回帰分析</a:t>
            </a:r>
          </a:p>
        </p:txBody>
      </p:sp>
      <p:sp>
        <p:nvSpPr>
          <p:cNvPr id="598" name="Shape 598"/>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42</a:t>
            </a:fld>
            <a:endParaRPr lang="ja"/>
          </a:p>
        </p:txBody>
      </p:sp>
      <p:pic>
        <p:nvPicPr>
          <p:cNvPr id="599" name="Shape 599"/>
          <p:cNvPicPr preferRelativeResize="0"/>
          <p:nvPr/>
        </p:nvPicPr>
        <p:blipFill>
          <a:blip r:embed="rId3">
            <a:alphaModFix/>
          </a:blip>
          <a:stretch>
            <a:fillRect/>
          </a:stretch>
        </p:blipFill>
        <p:spPr>
          <a:xfrm>
            <a:off x="168100" y="3475698"/>
            <a:ext cx="5755899" cy="1510700"/>
          </a:xfrm>
          <a:prstGeom prst="rect">
            <a:avLst/>
          </a:prstGeom>
          <a:noFill/>
          <a:ln>
            <a:noFill/>
          </a:ln>
        </p:spPr>
      </p:pic>
      <p:pic>
        <p:nvPicPr>
          <p:cNvPr id="600" name="Shape 600"/>
          <p:cNvPicPr preferRelativeResize="0"/>
          <p:nvPr/>
        </p:nvPicPr>
        <p:blipFill>
          <a:blip r:embed="rId4">
            <a:alphaModFix/>
          </a:blip>
          <a:stretch>
            <a:fillRect/>
          </a:stretch>
        </p:blipFill>
        <p:spPr>
          <a:xfrm>
            <a:off x="295900" y="2159124"/>
            <a:ext cx="4019074" cy="1401375"/>
          </a:xfrm>
          <a:prstGeom prst="rect">
            <a:avLst/>
          </a:prstGeom>
          <a:noFill/>
          <a:ln>
            <a:noFill/>
          </a:ln>
        </p:spPr>
      </p:pic>
      <p:pic>
        <p:nvPicPr>
          <p:cNvPr id="601" name="Shape 601"/>
          <p:cNvPicPr preferRelativeResize="0"/>
          <p:nvPr/>
        </p:nvPicPr>
        <p:blipFill>
          <a:blip r:embed="rId5">
            <a:alphaModFix/>
          </a:blip>
          <a:stretch>
            <a:fillRect/>
          </a:stretch>
        </p:blipFill>
        <p:spPr>
          <a:xfrm>
            <a:off x="311698" y="1217475"/>
            <a:ext cx="3436374" cy="993274"/>
          </a:xfrm>
          <a:prstGeom prst="rect">
            <a:avLst/>
          </a:prstGeom>
          <a:noFill/>
          <a:ln>
            <a:noFill/>
          </a:ln>
        </p:spPr>
      </p:pic>
      <p:sp>
        <p:nvSpPr>
          <p:cNvPr id="602" name="Shape 602"/>
          <p:cNvSpPr/>
          <p:nvPr/>
        </p:nvSpPr>
        <p:spPr>
          <a:xfrm>
            <a:off x="4353573" y="2314950"/>
            <a:ext cx="1469400" cy="411599"/>
          </a:xfrm>
          <a:prstGeom prst="ellipse">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200" dirty="0"/>
              <a:t>誠意ある行動</a:t>
            </a:r>
          </a:p>
        </p:txBody>
      </p:sp>
      <p:sp>
        <p:nvSpPr>
          <p:cNvPr id="603" name="Shape 603"/>
          <p:cNvSpPr/>
          <p:nvPr/>
        </p:nvSpPr>
        <p:spPr>
          <a:xfrm>
            <a:off x="4325025" y="2805200"/>
            <a:ext cx="1526699" cy="411599"/>
          </a:xfrm>
          <a:prstGeom prst="ellipse">
            <a:avLst/>
          </a:prstGeom>
          <a:solidFill>
            <a:srgbClr val="FFF2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200"/>
              <a:t>関係終結コスト</a:t>
            </a:r>
          </a:p>
        </p:txBody>
      </p:sp>
      <p:sp>
        <p:nvSpPr>
          <p:cNvPr id="604" name="Shape 604"/>
          <p:cNvSpPr/>
          <p:nvPr/>
        </p:nvSpPr>
        <p:spPr>
          <a:xfrm rot="-658">
            <a:off x="4314975" y="1300950"/>
            <a:ext cx="1567499" cy="411599"/>
          </a:xfrm>
          <a:prstGeom prst="ellipse">
            <a:avLst/>
          </a:prstGeom>
          <a:solidFill>
            <a:srgbClr val="02A8EE">
              <a:alpha val="38150"/>
            </a:srgbClr>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dirty="0"/>
              <a:t>知覚</a:t>
            </a:r>
            <a:r>
              <a:rPr lang="ja" sz="1200" dirty="0" smtClean="0"/>
              <a:t>された</a:t>
            </a:r>
            <a:endParaRPr lang="en-US" altLang="ja" sz="1200" dirty="0" smtClean="0"/>
          </a:p>
          <a:p>
            <a:pPr lvl="0" algn="ctr" rtl="0">
              <a:spcBef>
                <a:spcPts val="0"/>
              </a:spcBef>
              <a:buNone/>
            </a:pPr>
            <a:r>
              <a:rPr lang="ja" sz="1200" dirty="0" smtClean="0"/>
              <a:t>能力</a:t>
            </a:r>
            <a:endParaRPr lang="ja" sz="1200" dirty="0"/>
          </a:p>
        </p:txBody>
      </p:sp>
      <p:sp>
        <p:nvSpPr>
          <p:cNvPr id="605" name="Shape 605"/>
          <p:cNvSpPr/>
          <p:nvPr/>
        </p:nvSpPr>
        <p:spPr>
          <a:xfrm>
            <a:off x="7477635" y="1734902"/>
            <a:ext cx="1469400" cy="1021200"/>
          </a:xfrm>
          <a:prstGeom prst="ellipse">
            <a:avLst/>
          </a:prstGeom>
          <a:solidFill>
            <a:srgbClr val="FF02FE"/>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a:t>感情的</a:t>
            </a:r>
          </a:p>
          <a:p>
            <a:pPr lvl="0" algn="ctr" rtl="0">
              <a:spcBef>
                <a:spcPts val="0"/>
              </a:spcBef>
              <a:buNone/>
            </a:pPr>
            <a:r>
              <a:rPr lang="ja" sz="1200"/>
              <a:t>コミットメント</a:t>
            </a:r>
          </a:p>
        </p:txBody>
      </p:sp>
      <p:cxnSp>
        <p:nvCxnSpPr>
          <p:cNvPr id="606" name="Shape 606"/>
          <p:cNvCxnSpPr>
            <a:stCxn id="604" idx="6"/>
          </p:cNvCxnSpPr>
          <p:nvPr/>
        </p:nvCxnSpPr>
        <p:spPr>
          <a:xfrm>
            <a:off x="5882475" y="1506599"/>
            <a:ext cx="1277400" cy="652499"/>
          </a:xfrm>
          <a:prstGeom prst="straightConnector1">
            <a:avLst/>
          </a:prstGeom>
          <a:noFill/>
          <a:ln w="9525" cap="flat" cmpd="sng">
            <a:solidFill>
              <a:schemeClr val="dk2"/>
            </a:solidFill>
            <a:prstDash val="solid"/>
            <a:round/>
            <a:headEnd type="none" w="lg" len="lg"/>
            <a:tailEnd type="triangle" w="lg" len="lg"/>
          </a:ln>
        </p:spPr>
      </p:cxnSp>
      <p:cxnSp>
        <p:nvCxnSpPr>
          <p:cNvPr id="607" name="Shape 607"/>
          <p:cNvCxnSpPr>
            <a:stCxn id="603" idx="6"/>
          </p:cNvCxnSpPr>
          <p:nvPr/>
        </p:nvCxnSpPr>
        <p:spPr>
          <a:xfrm rot="10800000" flipH="1">
            <a:off x="5851724" y="2392099"/>
            <a:ext cx="1364100" cy="618900"/>
          </a:xfrm>
          <a:prstGeom prst="straightConnector1">
            <a:avLst/>
          </a:prstGeom>
          <a:noFill/>
          <a:ln w="9525" cap="flat" cmpd="sng">
            <a:solidFill>
              <a:schemeClr val="dk2"/>
            </a:solidFill>
            <a:prstDash val="solid"/>
            <a:round/>
            <a:headEnd type="none" w="lg" len="lg"/>
            <a:tailEnd type="triangle" w="lg" len="lg"/>
          </a:ln>
        </p:spPr>
      </p:cxnSp>
      <p:cxnSp>
        <p:nvCxnSpPr>
          <p:cNvPr id="608" name="Shape 608"/>
          <p:cNvCxnSpPr>
            <a:stCxn id="602" idx="6"/>
          </p:cNvCxnSpPr>
          <p:nvPr/>
        </p:nvCxnSpPr>
        <p:spPr>
          <a:xfrm rot="10800000" flipH="1">
            <a:off x="5822973" y="2332349"/>
            <a:ext cx="1566300" cy="188400"/>
          </a:xfrm>
          <a:prstGeom prst="straightConnector1">
            <a:avLst/>
          </a:prstGeom>
          <a:noFill/>
          <a:ln w="9525" cap="flat" cmpd="sng">
            <a:solidFill>
              <a:schemeClr val="dk2"/>
            </a:solidFill>
            <a:prstDash val="solid"/>
            <a:round/>
            <a:headEnd type="none" w="lg" len="lg"/>
            <a:tailEnd type="triangle" w="lg" len="lg"/>
          </a:ln>
        </p:spPr>
      </p:cxnSp>
      <p:sp>
        <p:nvSpPr>
          <p:cNvPr id="609" name="Shape 609"/>
          <p:cNvSpPr/>
          <p:nvPr/>
        </p:nvSpPr>
        <p:spPr>
          <a:xfrm>
            <a:off x="4324925" y="1809401"/>
            <a:ext cx="1526699" cy="393600"/>
          </a:xfrm>
          <a:prstGeom prst="ellipse">
            <a:avLst/>
          </a:prstGeom>
          <a:solidFill>
            <a:srgbClr val="FF02FE">
              <a:alpha val="18550"/>
            </a:srgbClr>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200"/>
              <a:t>集団的友情</a:t>
            </a:r>
          </a:p>
        </p:txBody>
      </p:sp>
      <p:cxnSp>
        <p:nvCxnSpPr>
          <p:cNvPr id="610" name="Shape 610"/>
          <p:cNvCxnSpPr>
            <a:stCxn id="609" idx="6"/>
          </p:cNvCxnSpPr>
          <p:nvPr/>
        </p:nvCxnSpPr>
        <p:spPr>
          <a:xfrm>
            <a:off x="5851624" y="2006201"/>
            <a:ext cx="1548000" cy="222900"/>
          </a:xfrm>
          <a:prstGeom prst="straightConnector1">
            <a:avLst/>
          </a:prstGeom>
          <a:noFill/>
          <a:ln w="9525" cap="flat" cmpd="sng">
            <a:solidFill>
              <a:schemeClr val="dk2"/>
            </a:solidFill>
            <a:prstDash val="solid"/>
            <a:round/>
            <a:headEnd type="none" w="lg" len="lg"/>
            <a:tailEnd type="triangle" w="lg" len="lg"/>
          </a:ln>
        </p:spPr>
      </p:cxnSp>
      <p:sp>
        <p:nvSpPr>
          <p:cNvPr id="611" name="Shape 611"/>
          <p:cNvSpPr txBox="1"/>
          <p:nvPr/>
        </p:nvSpPr>
        <p:spPr>
          <a:xfrm rot="1621078">
            <a:off x="6370733" y="1518471"/>
            <a:ext cx="678891" cy="302682"/>
          </a:xfrm>
          <a:prstGeom prst="rect">
            <a:avLst/>
          </a:prstGeom>
          <a:noFill/>
          <a:ln>
            <a:noFill/>
          </a:ln>
        </p:spPr>
        <p:txBody>
          <a:bodyPr lIns="91425" tIns="91425" rIns="91425" bIns="91425" anchor="t" anchorCtr="0">
            <a:noAutofit/>
          </a:bodyPr>
          <a:lstStyle/>
          <a:p>
            <a:pPr lvl="0" rtl="0">
              <a:spcBef>
                <a:spcPts val="0"/>
              </a:spcBef>
              <a:buNone/>
            </a:pPr>
            <a:r>
              <a:rPr lang="ja" sz="1100">
                <a:solidFill>
                  <a:srgbClr val="FF0000"/>
                </a:solidFill>
              </a:rPr>
              <a:t>0.328</a:t>
            </a:r>
          </a:p>
        </p:txBody>
      </p:sp>
      <p:sp>
        <p:nvSpPr>
          <p:cNvPr id="612" name="Shape 612"/>
          <p:cNvSpPr txBox="1"/>
          <p:nvPr/>
        </p:nvSpPr>
        <p:spPr>
          <a:xfrm rot="566241">
            <a:off x="6142502" y="1854912"/>
            <a:ext cx="678787" cy="302576"/>
          </a:xfrm>
          <a:prstGeom prst="rect">
            <a:avLst/>
          </a:prstGeom>
          <a:noFill/>
          <a:ln>
            <a:noFill/>
          </a:ln>
        </p:spPr>
        <p:txBody>
          <a:bodyPr lIns="91425" tIns="91425" rIns="91425" bIns="91425" anchor="t" anchorCtr="0">
            <a:noAutofit/>
          </a:bodyPr>
          <a:lstStyle/>
          <a:p>
            <a:pPr lvl="0" rtl="0">
              <a:spcBef>
                <a:spcPts val="0"/>
              </a:spcBef>
              <a:buNone/>
            </a:pPr>
            <a:r>
              <a:rPr lang="ja" sz="1100">
                <a:solidFill>
                  <a:srgbClr val="FF0000"/>
                </a:solidFill>
              </a:rPr>
              <a:t>0.328</a:t>
            </a:r>
          </a:p>
        </p:txBody>
      </p:sp>
      <p:sp>
        <p:nvSpPr>
          <p:cNvPr id="613" name="Shape 613"/>
          <p:cNvSpPr txBox="1"/>
          <p:nvPr/>
        </p:nvSpPr>
        <p:spPr>
          <a:xfrm rot="-683662">
            <a:off x="6142513" y="2154003"/>
            <a:ext cx="678778" cy="302705"/>
          </a:xfrm>
          <a:prstGeom prst="rect">
            <a:avLst/>
          </a:prstGeom>
          <a:noFill/>
          <a:ln>
            <a:noFill/>
          </a:ln>
        </p:spPr>
        <p:txBody>
          <a:bodyPr lIns="91425" tIns="91425" rIns="91425" bIns="91425" anchor="t" anchorCtr="0">
            <a:noAutofit/>
          </a:bodyPr>
          <a:lstStyle/>
          <a:p>
            <a:pPr lvl="0" rtl="0">
              <a:spcBef>
                <a:spcPts val="0"/>
              </a:spcBef>
              <a:buNone/>
            </a:pPr>
            <a:r>
              <a:rPr lang="ja" sz="1100"/>
              <a:t>-0.011</a:t>
            </a:r>
          </a:p>
        </p:txBody>
      </p:sp>
      <p:sp>
        <p:nvSpPr>
          <p:cNvPr id="614" name="Shape 614"/>
          <p:cNvSpPr txBox="1"/>
          <p:nvPr/>
        </p:nvSpPr>
        <p:spPr>
          <a:xfrm rot="-1644562">
            <a:off x="6292012" y="2620957"/>
            <a:ext cx="628224" cy="302310"/>
          </a:xfrm>
          <a:prstGeom prst="rect">
            <a:avLst/>
          </a:prstGeom>
          <a:noFill/>
          <a:ln>
            <a:noFill/>
          </a:ln>
        </p:spPr>
        <p:txBody>
          <a:bodyPr lIns="91425" tIns="91425" rIns="91425" bIns="91425" anchor="t" anchorCtr="0">
            <a:noAutofit/>
          </a:bodyPr>
          <a:lstStyle/>
          <a:p>
            <a:pPr lvl="0" rtl="0">
              <a:spcBef>
                <a:spcPts val="0"/>
              </a:spcBef>
              <a:buNone/>
            </a:pPr>
            <a:r>
              <a:rPr lang="ja" sz="1100"/>
              <a:t>0.155</a:t>
            </a:r>
          </a:p>
        </p:txBody>
      </p:sp>
      <p:sp>
        <p:nvSpPr>
          <p:cNvPr id="615" name="Shape 615"/>
          <p:cNvSpPr/>
          <p:nvPr/>
        </p:nvSpPr>
        <p:spPr>
          <a:xfrm>
            <a:off x="6012160" y="3291830"/>
            <a:ext cx="2555999" cy="1455300"/>
          </a:xfrm>
          <a:prstGeom prst="rect">
            <a:avLst/>
          </a:prstGeom>
          <a:noFill/>
          <a:ln w="19050" cap="flat" cmpd="sng">
            <a:solidFill>
              <a:schemeClr val="accent4"/>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sz="1200" dirty="0"/>
          </a:p>
          <a:p>
            <a:pPr lvl="0" rtl="0">
              <a:spcBef>
                <a:spcPts val="0"/>
              </a:spcBef>
              <a:buNone/>
            </a:pPr>
            <a:endParaRPr sz="1200" dirty="0"/>
          </a:p>
          <a:p>
            <a:pPr lvl="0" rtl="0">
              <a:spcBef>
                <a:spcPts val="0"/>
              </a:spcBef>
              <a:buNone/>
            </a:pPr>
            <a:endParaRPr sz="1200" dirty="0"/>
          </a:p>
          <a:p>
            <a:pPr lvl="0" rtl="0">
              <a:spcBef>
                <a:spcPts val="0"/>
              </a:spcBef>
              <a:buNone/>
            </a:pPr>
            <a:r>
              <a:rPr lang="ja" sz="1200" dirty="0"/>
              <a:t>モデルとしての説明力：やや低い</a:t>
            </a:r>
          </a:p>
          <a:p>
            <a:pPr lvl="0" rtl="0">
              <a:spcBef>
                <a:spcPts val="0"/>
              </a:spcBef>
              <a:buNone/>
            </a:pPr>
            <a:endParaRPr sz="1200" dirty="0">
              <a:solidFill>
                <a:schemeClr val="dk1"/>
              </a:solidFill>
            </a:endParaRPr>
          </a:p>
          <a:p>
            <a:pPr lvl="0" rtl="0">
              <a:spcBef>
                <a:spcPts val="0"/>
              </a:spcBef>
              <a:buNone/>
            </a:pPr>
            <a:r>
              <a:rPr lang="ja" sz="1200" dirty="0">
                <a:solidFill>
                  <a:schemeClr val="dk1"/>
                </a:solidFill>
              </a:rPr>
              <a:t>知覚された能力と集団的友情で有意差（p&gt;.0５）が認められた。また、知覚された能力と</a:t>
            </a:r>
            <a:r>
              <a:rPr lang="ja" sz="1200" u="sng" dirty="0">
                <a:solidFill>
                  <a:schemeClr val="dk1"/>
                </a:solidFill>
              </a:rPr>
              <a:t>集団的友情が最も大きな影響を与える先行要素であった。</a:t>
            </a:r>
          </a:p>
          <a:p>
            <a:pPr lvl="0" rtl="0">
              <a:spcBef>
                <a:spcPts val="0"/>
              </a:spcBef>
              <a:buNone/>
            </a:pPr>
            <a:endParaRPr dirty="0"/>
          </a:p>
          <a:p>
            <a:pPr lvl="0" rtl="0">
              <a:spcBef>
                <a:spcPts val="0"/>
              </a:spcBef>
              <a:buNone/>
            </a:pPr>
            <a:endParaRPr dirty="0"/>
          </a:p>
          <a:p>
            <a:pPr lvl="0" rtl="0">
              <a:spcBef>
                <a:spcPts val="0"/>
              </a:spcBef>
              <a:buNone/>
            </a:pPr>
            <a:endParaRPr dirty="0"/>
          </a:p>
        </p:txBody>
      </p:sp>
      <p:sp>
        <p:nvSpPr>
          <p:cNvPr id="616" name="Shape 616"/>
          <p:cNvSpPr/>
          <p:nvPr/>
        </p:nvSpPr>
        <p:spPr>
          <a:xfrm>
            <a:off x="1372625" y="1857700"/>
            <a:ext cx="784500"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17" name="Shape 617"/>
          <p:cNvSpPr/>
          <p:nvPr/>
        </p:nvSpPr>
        <p:spPr>
          <a:xfrm>
            <a:off x="3631175" y="2627300"/>
            <a:ext cx="548699"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18" name="Shape 618"/>
          <p:cNvSpPr/>
          <p:nvPr/>
        </p:nvSpPr>
        <p:spPr>
          <a:xfrm>
            <a:off x="4179875" y="4188925"/>
            <a:ext cx="548699"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19" name="Shape 619"/>
          <p:cNvSpPr/>
          <p:nvPr/>
        </p:nvSpPr>
        <p:spPr>
          <a:xfrm>
            <a:off x="4179875" y="4337425"/>
            <a:ext cx="548699"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20" name="Shape 620"/>
          <p:cNvSpPr/>
          <p:nvPr/>
        </p:nvSpPr>
        <p:spPr>
          <a:xfrm>
            <a:off x="2962000" y="4188925"/>
            <a:ext cx="618600"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21" name="Shape 621"/>
          <p:cNvSpPr/>
          <p:nvPr/>
        </p:nvSpPr>
        <p:spPr>
          <a:xfrm>
            <a:off x="2962000" y="4337425"/>
            <a:ext cx="618600"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22" name="Shape 622"/>
          <p:cNvSpPr/>
          <p:nvPr/>
        </p:nvSpPr>
        <p:spPr>
          <a:xfrm>
            <a:off x="392175" y="4188925"/>
            <a:ext cx="1235399"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23" name="Shape 623"/>
          <p:cNvSpPr/>
          <p:nvPr/>
        </p:nvSpPr>
        <p:spPr>
          <a:xfrm>
            <a:off x="392175" y="4337425"/>
            <a:ext cx="1235399" cy="148499"/>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9" name="Shape 602"/>
          <p:cNvSpPr/>
          <p:nvPr/>
        </p:nvSpPr>
        <p:spPr>
          <a:xfrm>
            <a:off x="4363922" y="2314950"/>
            <a:ext cx="1469400" cy="411599"/>
          </a:xfrm>
          <a:prstGeom prst="ellipse">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200" dirty="0"/>
              <a:t>誠意ある行動</a:t>
            </a:r>
          </a:p>
        </p:txBody>
      </p:sp>
      <p:sp>
        <p:nvSpPr>
          <p:cNvPr id="30" name="Shape 603"/>
          <p:cNvSpPr/>
          <p:nvPr/>
        </p:nvSpPr>
        <p:spPr>
          <a:xfrm>
            <a:off x="4335374" y="2805200"/>
            <a:ext cx="1526699" cy="411599"/>
          </a:xfrm>
          <a:prstGeom prst="ellipse">
            <a:avLst/>
          </a:prstGeom>
          <a:solidFill>
            <a:srgbClr val="FFF2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200"/>
              <a:t>関係終結コスト</a:t>
            </a:r>
          </a:p>
        </p:txBody>
      </p:sp>
      <p:sp>
        <p:nvSpPr>
          <p:cNvPr id="31" name="Shape 602"/>
          <p:cNvSpPr/>
          <p:nvPr/>
        </p:nvSpPr>
        <p:spPr>
          <a:xfrm>
            <a:off x="4364024" y="2314949"/>
            <a:ext cx="1469400" cy="411599"/>
          </a:xfrm>
          <a:prstGeom prst="ellipse">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dirty="0" smtClean="0"/>
              <a:t>誠意ある</a:t>
            </a:r>
            <a:endParaRPr lang="en-US" altLang="ja" sz="1200" dirty="0" smtClean="0"/>
          </a:p>
          <a:p>
            <a:pPr lvl="0" algn="ctr" rtl="0">
              <a:spcBef>
                <a:spcPts val="0"/>
              </a:spcBef>
              <a:buNone/>
            </a:pPr>
            <a:r>
              <a:rPr lang="ja" sz="1200" dirty="0" smtClean="0"/>
              <a:t>行動</a:t>
            </a:r>
            <a:endParaRPr lang="ja" sz="1200" dirty="0"/>
          </a:p>
        </p:txBody>
      </p:sp>
      <p:sp>
        <p:nvSpPr>
          <p:cNvPr id="32" name="Shape 603"/>
          <p:cNvSpPr/>
          <p:nvPr/>
        </p:nvSpPr>
        <p:spPr>
          <a:xfrm>
            <a:off x="4331898" y="2805199"/>
            <a:ext cx="1526699" cy="411599"/>
          </a:xfrm>
          <a:prstGeom prst="ellipse">
            <a:avLst/>
          </a:prstGeom>
          <a:solidFill>
            <a:srgbClr val="FFF2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1200" dirty="0"/>
              <a:t>関係</a:t>
            </a:r>
            <a:r>
              <a:rPr lang="ja" sz="1200" dirty="0" smtClean="0"/>
              <a:t>終結</a:t>
            </a:r>
            <a:endParaRPr lang="en-US" altLang="ja" sz="1200" dirty="0" smtClean="0"/>
          </a:p>
          <a:p>
            <a:pPr lvl="0" algn="ctr" rtl="0">
              <a:spcBef>
                <a:spcPts val="0"/>
              </a:spcBef>
              <a:buNone/>
            </a:pPr>
            <a:r>
              <a:rPr lang="ja" sz="1200" dirty="0" smtClean="0"/>
              <a:t>コスト</a:t>
            </a:r>
            <a:endParaRPr lang="ja" sz="1200" dirty="0"/>
          </a:p>
        </p:txBody>
      </p:sp>
    </p:spTree>
    <p:extLst>
      <p:ext uri="{BB962C8B-B14F-4D97-AF65-F5344CB8AC3E}">
        <p14:creationId xmlns:p14="http://schemas.microsoft.com/office/powerpoint/2010/main" val="2906182757"/>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Shape 628"/>
          <p:cNvSpPr txBox="1">
            <a:spLocks noGrp="1"/>
          </p:cNvSpPr>
          <p:nvPr>
            <p:ph type="title"/>
          </p:nvPr>
        </p:nvSpPr>
        <p:spPr>
          <a:xfrm>
            <a:off x="311700" y="201950"/>
            <a:ext cx="8520599" cy="572699"/>
          </a:xfrm>
          <a:prstGeom prst="rect">
            <a:avLst/>
          </a:prstGeom>
        </p:spPr>
        <p:txBody>
          <a:bodyPr lIns="91425" tIns="91425" rIns="91425" bIns="91425" anchor="t" anchorCtr="0">
            <a:noAutofit/>
          </a:bodyPr>
          <a:lstStyle/>
          <a:p>
            <a:pPr lvl="0">
              <a:spcBef>
                <a:spcPts val="0"/>
              </a:spcBef>
              <a:buNone/>
            </a:pPr>
            <a:r>
              <a:rPr lang="ja"/>
              <a:t>検証１　先行要素のｔ検定</a:t>
            </a:r>
          </a:p>
        </p:txBody>
      </p:sp>
      <p:sp>
        <p:nvSpPr>
          <p:cNvPr id="629" name="Shape 629"/>
          <p:cNvSpPr txBox="1">
            <a:spLocks noGrp="1"/>
          </p:cNvSpPr>
          <p:nvPr>
            <p:ph type="body" idx="1"/>
          </p:nvPr>
        </p:nvSpPr>
        <p:spPr>
          <a:xfrm>
            <a:off x="263075" y="4111900"/>
            <a:ext cx="8520599" cy="572699"/>
          </a:xfrm>
          <a:prstGeom prst="rect">
            <a:avLst/>
          </a:prstGeom>
          <a:ln w="19050" cap="flat" cmpd="sng">
            <a:solidFill>
              <a:srgbClr val="FF9900"/>
            </a:solidFill>
            <a:prstDash val="solid"/>
            <a:round/>
            <a:headEnd type="none" w="med" len="med"/>
            <a:tailEnd type="none" w="med" len="med"/>
          </a:ln>
        </p:spPr>
        <p:txBody>
          <a:bodyPr lIns="91425" tIns="91425" rIns="91425" bIns="91425" anchor="t" anchorCtr="0">
            <a:noAutofit/>
          </a:bodyPr>
          <a:lstStyle/>
          <a:p>
            <a:pPr lvl="0">
              <a:spcBef>
                <a:spcPts val="0"/>
              </a:spcBef>
              <a:buNone/>
            </a:pPr>
            <a:r>
              <a:rPr lang="ja"/>
              <a:t>ネガティブ感情・ポジティブ感情共に知覚された能力のほうが有意に高かった。</a:t>
            </a:r>
          </a:p>
        </p:txBody>
      </p:sp>
      <p:sp>
        <p:nvSpPr>
          <p:cNvPr id="630" name="Shape 63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43</a:t>
            </a:fld>
            <a:endParaRPr lang="ja"/>
          </a:p>
        </p:txBody>
      </p:sp>
      <p:pic>
        <p:nvPicPr>
          <p:cNvPr id="631" name="Shape 631"/>
          <p:cNvPicPr preferRelativeResize="0"/>
          <p:nvPr/>
        </p:nvPicPr>
        <p:blipFill>
          <a:blip r:embed="rId3">
            <a:alphaModFix/>
          </a:blip>
          <a:stretch>
            <a:fillRect/>
          </a:stretch>
        </p:blipFill>
        <p:spPr>
          <a:xfrm>
            <a:off x="435125" y="2408901"/>
            <a:ext cx="5705452" cy="1200150"/>
          </a:xfrm>
          <a:prstGeom prst="rect">
            <a:avLst/>
          </a:prstGeom>
          <a:noFill/>
          <a:ln>
            <a:noFill/>
          </a:ln>
        </p:spPr>
      </p:pic>
      <p:pic>
        <p:nvPicPr>
          <p:cNvPr id="632" name="Shape 632"/>
          <p:cNvPicPr preferRelativeResize="0"/>
          <p:nvPr/>
        </p:nvPicPr>
        <p:blipFill>
          <a:blip r:embed="rId4">
            <a:alphaModFix/>
          </a:blip>
          <a:stretch>
            <a:fillRect/>
          </a:stretch>
        </p:blipFill>
        <p:spPr>
          <a:xfrm>
            <a:off x="435112" y="1017725"/>
            <a:ext cx="5705475" cy="1200150"/>
          </a:xfrm>
          <a:prstGeom prst="rect">
            <a:avLst/>
          </a:prstGeom>
          <a:noFill/>
          <a:ln>
            <a:noFill/>
          </a:ln>
        </p:spPr>
      </p:pic>
      <p:sp>
        <p:nvSpPr>
          <p:cNvPr id="633" name="Shape 633"/>
          <p:cNvSpPr/>
          <p:nvPr/>
        </p:nvSpPr>
        <p:spPr>
          <a:xfrm>
            <a:off x="3363225" y="1476950"/>
            <a:ext cx="865199" cy="508799"/>
          </a:xfrm>
          <a:prstGeom prst="ellipse">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34" name="Shape 634"/>
          <p:cNvSpPr/>
          <p:nvPr/>
        </p:nvSpPr>
        <p:spPr>
          <a:xfrm>
            <a:off x="3363225" y="2883625"/>
            <a:ext cx="865199" cy="508799"/>
          </a:xfrm>
          <a:prstGeom prst="ellipse">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extLst>
      <p:ext uri="{BB962C8B-B14F-4D97-AF65-F5344CB8AC3E}">
        <p14:creationId xmlns:p14="http://schemas.microsoft.com/office/powerpoint/2010/main" val="3169954085"/>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Shape 639"/>
          <p:cNvSpPr txBox="1">
            <a:spLocks noGrp="1"/>
          </p:cNvSpPr>
          <p:nvPr>
            <p:ph type="title"/>
          </p:nvPr>
        </p:nvSpPr>
        <p:spPr>
          <a:xfrm>
            <a:off x="260100" y="414050"/>
            <a:ext cx="8520599" cy="572699"/>
          </a:xfrm>
          <a:prstGeom prst="rect">
            <a:avLst/>
          </a:prstGeom>
        </p:spPr>
        <p:txBody>
          <a:bodyPr lIns="91425" tIns="91425" rIns="91425" bIns="91425" anchor="t" anchorCtr="0">
            <a:noAutofit/>
          </a:bodyPr>
          <a:lstStyle/>
          <a:p>
            <a:pPr lvl="0">
              <a:spcBef>
                <a:spcPts val="0"/>
              </a:spcBef>
              <a:buClr>
                <a:schemeClr val="dk1"/>
              </a:buClr>
              <a:buSzPct val="39285"/>
              <a:buFont typeface="Arial"/>
              <a:buNone/>
            </a:pPr>
            <a:r>
              <a:rPr lang="ja" dirty="0"/>
              <a:t>仮説２が棄却された原因</a:t>
            </a:r>
          </a:p>
        </p:txBody>
      </p:sp>
      <p:sp>
        <p:nvSpPr>
          <p:cNvPr id="640" name="Shape 64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44</a:t>
            </a:fld>
            <a:endParaRPr lang="ja"/>
          </a:p>
        </p:txBody>
      </p:sp>
      <p:sp>
        <p:nvSpPr>
          <p:cNvPr id="641" name="Shape 641"/>
          <p:cNvSpPr/>
          <p:nvPr/>
        </p:nvSpPr>
        <p:spPr>
          <a:xfrm>
            <a:off x="311700" y="1393300"/>
            <a:ext cx="8520599" cy="572699"/>
          </a:xfrm>
          <a:prstGeom prst="snip2DiagRect">
            <a:avLst>
              <a:gd name="adj1" fmla="val 0"/>
              <a:gd name="adj2" fmla="val 16667"/>
            </a:avLst>
          </a:prstGeom>
          <a:noFill/>
          <a:ln w="19050" cap="flat" cmpd="sng">
            <a:solidFill>
              <a:srgbClr val="FF0000"/>
            </a:solidFill>
            <a:prstDash val="sysDash"/>
            <a:round/>
            <a:headEnd type="none" w="med" len="med"/>
            <a:tailEnd type="none" w="med" len="med"/>
          </a:ln>
        </p:spPr>
        <p:txBody>
          <a:bodyPr lIns="91425" tIns="91425" rIns="91425" bIns="91425" anchor="ctr" anchorCtr="0">
            <a:noAutofit/>
          </a:bodyPr>
          <a:lstStyle/>
          <a:p>
            <a:pPr lvl="0" rtl="0">
              <a:lnSpc>
                <a:spcPct val="115000"/>
              </a:lnSpc>
              <a:spcBef>
                <a:spcPts val="0"/>
              </a:spcBef>
              <a:buClr>
                <a:schemeClr val="dk1"/>
              </a:buClr>
              <a:buSzPct val="68750"/>
              <a:buFont typeface="Arial"/>
              <a:buNone/>
            </a:pPr>
            <a:r>
              <a:rPr lang="ja" sz="1600" dirty="0">
                <a:solidFill>
                  <a:schemeClr val="dk1"/>
                </a:solidFill>
              </a:rPr>
              <a:t>感情的コミットメントの説明変数に、本来入るはずのない知覚された能力が入ってしまった。</a:t>
            </a:r>
          </a:p>
        </p:txBody>
      </p:sp>
      <p:sp>
        <p:nvSpPr>
          <p:cNvPr id="642" name="Shape 642"/>
          <p:cNvSpPr txBox="1"/>
          <p:nvPr/>
        </p:nvSpPr>
        <p:spPr>
          <a:xfrm>
            <a:off x="260100" y="986750"/>
            <a:ext cx="5944500" cy="693599"/>
          </a:xfrm>
          <a:prstGeom prst="rect">
            <a:avLst/>
          </a:prstGeom>
          <a:noFill/>
          <a:ln>
            <a:noFill/>
          </a:ln>
        </p:spPr>
        <p:txBody>
          <a:bodyPr lIns="91425" tIns="91425" rIns="91425" bIns="91425" anchor="t" anchorCtr="0">
            <a:noAutofit/>
          </a:bodyPr>
          <a:lstStyle/>
          <a:p>
            <a:pPr lvl="0" rtl="0">
              <a:lnSpc>
                <a:spcPct val="115000"/>
              </a:lnSpc>
              <a:spcBef>
                <a:spcPts val="0"/>
              </a:spcBef>
              <a:buClr>
                <a:schemeClr val="dk1"/>
              </a:buClr>
              <a:buSzPct val="68750"/>
              <a:buFont typeface="Arial"/>
              <a:buNone/>
            </a:pPr>
            <a:r>
              <a:rPr lang="ja" sz="1600">
                <a:solidFill>
                  <a:schemeClr val="dk1"/>
                </a:solidFill>
              </a:rPr>
              <a:t>重回帰分析の結果から....</a:t>
            </a:r>
          </a:p>
        </p:txBody>
      </p:sp>
      <p:sp>
        <p:nvSpPr>
          <p:cNvPr id="643" name="Shape 643"/>
          <p:cNvSpPr txBox="1"/>
          <p:nvPr/>
        </p:nvSpPr>
        <p:spPr>
          <a:xfrm>
            <a:off x="260100" y="2012525"/>
            <a:ext cx="5944500" cy="693599"/>
          </a:xfrm>
          <a:prstGeom prst="rect">
            <a:avLst/>
          </a:prstGeom>
          <a:noFill/>
          <a:ln>
            <a:noFill/>
          </a:ln>
        </p:spPr>
        <p:txBody>
          <a:bodyPr lIns="91425" tIns="91425" rIns="91425" bIns="91425" anchor="t" anchorCtr="0">
            <a:noAutofit/>
          </a:bodyPr>
          <a:lstStyle/>
          <a:p>
            <a:pPr lvl="0">
              <a:spcBef>
                <a:spcPts val="0"/>
              </a:spcBef>
              <a:buNone/>
            </a:pPr>
            <a:r>
              <a:rPr lang="ja" sz="1600"/>
              <a:t>t検定（対応なし）の結果から....</a:t>
            </a:r>
          </a:p>
        </p:txBody>
      </p:sp>
      <p:sp>
        <p:nvSpPr>
          <p:cNvPr id="644" name="Shape 644"/>
          <p:cNvSpPr/>
          <p:nvPr/>
        </p:nvSpPr>
        <p:spPr>
          <a:xfrm>
            <a:off x="311700" y="2372550"/>
            <a:ext cx="8520599" cy="572699"/>
          </a:xfrm>
          <a:prstGeom prst="snip2DiagRect">
            <a:avLst>
              <a:gd name="adj1" fmla="val 0"/>
              <a:gd name="adj2" fmla="val 16667"/>
            </a:avLst>
          </a:prstGeom>
          <a:noFill/>
          <a:ln w="19050" cap="flat" cmpd="sng">
            <a:solidFill>
              <a:srgbClr val="FF0000"/>
            </a:solidFill>
            <a:prstDash val="sysDash"/>
            <a:round/>
            <a:headEnd type="none" w="med" len="med"/>
            <a:tailEnd type="none" w="med" len="med"/>
          </a:ln>
        </p:spPr>
        <p:txBody>
          <a:bodyPr lIns="91425" tIns="91425" rIns="91425" bIns="91425" anchor="ctr" anchorCtr="0">
            <a:noAutofit/>
          </a:bodyPr>
          <a:lstStyle/>
          <a:p>
            <a:pPr lvl="0" rtl="0">
              <a:lnSpc>
                <a:spcPct val="115000"/>
              </a:lnSpc>
              <a:spcBef>
                <a:spcPts val="0"/>
              </a:spcBef>
              <a:buNone/>
            </a:pPr>
            <a:r>
              <a:rPr lang="ja" sz="1600" dirty="0">
                <a:solidFill>
                  <a:schemeClr val="dk1"/>
                </a:solidFill>
              </a:rPr>
              <a:t>ポジティブ・ネガティブに関わらず、知覚された能力が強く認知されている。</a:t>
            </a:r>
          </a:p>
        </p:txBody>
      </p:sp>
      <p:sp>
        <p:nvSpPr>
          <p:cNvPr id="645" name="Shape 645"/>
          <p:cNvSpPr txBox="1"/>
          <p:nvPr/>
        </p:nvSpPr>
        <p:spPr>
          <a:xfrm>
            <a:off x="371550" y="3137450"/>
            <a:ext cx="8520599" cy="693599"/>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sz="1600">
              <a:solidFill>
                <a:schemeClr val="dk1"/>
              </a:solidFill>
            </a:endParaRPr>
          </a:p>
          <a:p>
            <a:pPr lvl="0" rtl="0">
              <a:lnSpc>
                <a:spcPct val="115000"/>
              </a:lnSpc>
              <a:spcBef>
                <a:spcPts val="0"/>
              </a:spcBef>
              <a:buNone/>
            </a:pPr>
            <a:r>
              <a:rPr lang="ja" sz="1600">
                <a:solidFill>
                  <a:schemeClr val="dk1"/>
                </a:solidFill>
              </a:rPr>
              <a:t>・時系列をとったツイートを見せたが、感情的コミットメントを築くには短期的関係すぎた。</a:t>
            </a:r>
          </a:p>
          <a:p>
            <a:pPr lvl="0" rtl="0">
              <a:lnSpc>
                <a:spcPct val="115000"/>
              </a:lnSpc>
              <a:spcBef>
                <a:spcPts val="0"/>
              </a:spcBef>
              <a:buNone/>
            </a:pPr>
            <a:r>
              <a:rPr lang="ja" sz="1600">
                <a:solidFill>
                  <a:schemeClr val="dk1"/>
                </a:solidFill>
              </a:rPr>
              <a:t>・計算的コミットメントの中心概念である損得勘定の判断は関係の長さに関わらず出来るが、感情的コミットメントの中心概念である愛着・自尊心は時間をかけて育むものである。</a:t>
            </a:r>
          </a:p>
          <a:p>
            <a:pPr lvl="0" rtl="0">
              <a:lnSpc>
                <a:spcPct val="115000"/>
              </a:lnSpc>
              <a:spcBef>
                <a:spcPts val="0"/>
              </a:spcBef>
              <a:buNone/>
            </a:pPr>
            <a:endParaRPr sz="1600">
              <a:solidFill>
                <a:schemeClr val="dk1"/>
              </a:solidFill>
            </a:endParaRPr>
          </a:p>
          <a:p>
            <a:pPr lvl="0" rtl="0">
              <a:spcBef>
                <a:spcPts val="0"/>
              </a:spcBef>
              <a:buNone/>
            </a:pPr>
            <a:endParaRPr/>
          </a:p>
        </p:txBody>
      </p:sp>
      <p:sp>
        <p:nvSpPr>
          <p:cNvPr id="646" name="Shape 646"/>
          <p:cNvSpPr/>
          <p:nvPr/>
        </p:nvSpPr>
        <p:spPr>
          <a:xfrm>
            <a:off x="311700" y="3085850"/>
            <a:ext cx="908100" cy="340499"/>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25" tIns="91425" rIns="91425" bIns="91425" anchor="ctr" anchorCtr="0">
            <a:noAutofit/>
          </a:bodyPr>
          <a:lstStyle/>
          <a:p>
            <a:pPr lvl="0" algn="ctr">
              <a:spcBef>
                <a:spcPts val="0"/>
              </a:spcBef>
              <a:buNone/>
            </a:pPr>
            <a:r>
              <a:rPr lang="ja"/>
              <a:t>考察</a:t>
            </a:r>
          </a:p>
        </p:txBody>
      </p:sp>
      <p:sp>
        <p:nvSpPr>
          <p:cNvPr id="647" name="Shape 647"/>
          <p:cNvSpPr/>
          <p:nvPr/>
        </p:nvSpPr>
        <p:spPr>
          <a:xfrm>
            <a:off x="474750" y="4421650"/>
            <a:ext cx="309600" cy="3936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48" name="Shape 648"/>
          <p:cNvSpPr txBox="1"/>
          <p:nvPr/>
        </p:nvSpPr>
        <p:spPr>
          <a:xfrm>
            <a:off x="795438" y="4421650"/>
            <a:ext cx="5944500" cy="693599"/>
          </a:xfrm>
          <a:prstGeom prst="rect">
            <a:avLst/>
          </a:prstGeom>
          <a:noFill/>
          <a:ln>
            <a:noFill/>
          </a:ln>
        </p:spPr>
        <p:txBody>
          <a:bodyPr lIns="91425" tIns="91425" rIns="91425" bIns="91425" anchor="t" anchorCtr="0">
            <a:noAutofit/>
          </a:bodyPr>
          <a:lstStyle/>
          <a:p>
            <a:pPr lvl="0">
              <a:spcBef>
                <a:spcPts val="0"/>
              </a:spcBef>
              <a:buNone/>
            </a:pPr>
            <a:r>
              <a:rPr lang="ja" sz="1800" dirty="0">
                <a:solidFill>
                  <a:srgbClr val="0000FF"/>
                </a:solidFill>
              </a:rPr>
              <a:t>集団的友情は認知されにくかった</a:t>
            </a:r>
          </a:p>
        </p:txBody>
      </p:sp>
    </p:spTree>
    <p:extLst>
      <p:ext uri="{BB962C8B-B14F-4D97-AF65-F5344CB8AC3E}">
        <p14:creationId xmlns:p14="http://schemas.microsoft.com/office/powerpoint/2010/main" val="2251849282"/>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1027" name="Picture 3"/>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51720" y="843558"/>
            <a:ext cx="4834458" cy="3921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 name="Shape 62"/>
          <p:cNvSpPr txBox="1">
            <a:spLocks noGrp="1"/>
          </p:cNvSpPr>
          <p:nvPr>
            <p:ph type="body" idx="1"/>
          </p:nvPr>
        </p:nvSpPr>
        <p:spPr>
          <a:xfrm>
            <a:off x="1115616" y="555526"/>
            <a:ext cx="5328592" cy="3416400"/>
          </a:xfrm>
          <a:prstGeom prst="rect">
            <a:avLst/>
          </a:prstGeom>
        </p:spPr>
        <p:txBody>
          <a:bodyPr lIns="91425" tIns="91425" rIns="91425" bIns="91425" anchor="t" anchorCtr="0">
            <a:noAutofit/>
          </a:bodyPr>
          <a:lstStyle/>
          <a:p>
            <a:pPr lvl="0" rtl="0">
              <a:spcBef>
                <a:spcPts val="0"/>
              </a:spcBef>
              <a:buNone/>
            </a:pPr>
            <a:r>
              <a:rPr lang="ja" sz="2800" dirty="0">
                <a:solidFill>
                  <a:schemeClr val="tx1"/>
                </a:solidFill>
              </a:rPr>
              <a:t>１.現状分析</a:t>
            </a:r>
          </a:p>
          <a:p>
            <a:pPr lvl="0" rtl="0">
              <a:spcBef>
                <a:spcPts val="0"/>
              </a:spcBef>
              <a:buNone/>
            </a:pPr>
            <a:r>
              <a:rPr lang="ja" sz="2800" dirty="0">
                <a:solidFill>
                  <a:schemeClr val="tx1"/>
                </a:solidFill>
              </a:rPr>
              <a:t>２.問題意識</a:t>
            </a:r>
          </a:p>
          <a:p>
            <a:pPr lvl="0" rtl="0">
              <a:spcBef>
                <a:spcPts val="0"/>
              </a:spcBef>
              <a:buNone/>
            </a:pPr>
            <a:r>
              <a:rPr lang="ja" sz="2800" dirty="0">
                <a:solidFill>
                  <a:schemeClr val="tx1"/>
                </a:solidFill>
              </a:rPr>
              <a:t>３.研究目的</a:t>
            </a:r>
          </a:p>
          <a:p>
            <a:pPr lvl="0" rtl="0">
              <a:spcBef>
                <a:spcPts val="0"/>
              </a:spcBef>
              <a:buNone/>
            </a:pPr>
            <a:r>
              <a:rPr lang="ja" sz="2800" dirty="0">
                <a:solidFill>
                  <a:schemeClr val="tx1"/>
                </a:solidFill>
              </a:rPr>
              <a:t>４.先行研究と仮説の導出</a:t>
            </a:r>
          </a:p>
          <a:p>
            <a:pPr lvl="0" rtl="0">
              <a:spcBef>
                <a:spcPts val="0"/>
              </a:spcBef>
              <a:buNone/>
            </a:pPr>
            <a:r>
              <a:rPr lang="ja" sz="2800" dirty="0">
                <a:solidFill>
                  <a:schemeClr val="tx1"/>
                </a:solidFill>
              </a:rPr>
              <a:t>５.検証</a:t>
            </a:r>
          </a:p>
          <a:p>
            <a:pPr lvl="0" rtl="0">
              <a:spcBef>
                <a:spcPts val="0"/>
              </a:spcBef>
              <a:buNone/>
            </a:pPr>
            <a:r>
              <a:rPr lang="ja" sz="2800" dirty="0">
                <a:solidFill>
                  <a:schemeClr val="tx1"/>
                </a:solidFill>
              </a:rPr>
              <a:t>６.インプリケーション</a:t>
            </a:r>
          </a:p>
          <a:p>
            <a:pPr lvl="0" rtl="0">
              <a:spcBef>
                <a:spcPts val="0"/>
              </a:spcBef>
              <a:buNone/>
            </a:pPr>
            <a:endParaRPr dirty="0"/>
          </a:p>
          <a:p>
            <a:pPr lvl="0">
              <a:spcBef>
                <a:spcPts val="0"/>
              </a:spcBef>
              <a:buNone/>
            </a:pPr>
            <a:endParaRPr dirty="0"/>
          </a:p>
        </p:txBody>
      </p:sp>
      <p:sp>
        <p:nvSpPr>
          <p:cNvPr id="63" name="Shape 6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fld id="{00000000-1234-1234-1234-123412341234}" type="slidenum">
              <a:rPr lang="en-US" altLang="ja"/>
              <a:pPr/>
              <a:t>45</a:t>
            </a:fld>
            <a:endParaRPr lang="ja" altLang="en-US"/>
          </a:p>
        </p:txBody>
      </p:sp>
      <p:sp>
        <p:nvSpPr>
          <p:cNvPr id="2" name="正方形/長方形 1"/>
          <p:cNvSpPr/>
          <p:nvPr/>
        </p:nvSpPr>
        <p:spPr>
          <a:xfrm>
            <a:off x="1187624" y="4011910"/>
            <a:ext cx="3744416" cy="648072"/>
          </a:xfrm>
          <a:prstGeom prst="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76047895"/>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7" name="Shape 667"/>
          <p:cNvSpPr txBox="1">
            <a:spLocks noGrp="1"/>
          </p:cNvSpPr>
          <p:nvPr>
            <p:ph type="title"/>
          </p:nvPr>
        </p:nvSpPr>
        <p:spPr>
          <a:xfrm>
            <a:off x="323528" y="411510"/>
            <a:ext cx="8520599" cy="572699"/>
          </a:xfrm>
          <a:prstGeom prst="rect">
            <a:avLst/>
          </a:prstGeom>
        </p:spPr>
        <p:txBody>
          <a:bodyPr lIns="91425" tIns="91425" rIns="91425" bIns="91425" anchor="t" anchorCtr="0">
            <a:noAutofit/>
          </a:bodyPr>
          <a:lstStyle/>
          <a:p>
            <a:pPr lvl="0">
              <a:spcBef>
                <a:spcPts val="0"/>
              </a:spcBef>
              <a:buNone/>
            </a:pPr>
            <a:r>
              <a:rPr lang="ja"/>
              <a:t>学術的インプリケーション</a:t>
            </a:r>
          </a:p>
        </p:txBody>
      </p:sp>
      <p:sp>
        <p:nvSpPr>
          <p:cNvPr id="668" name="Shape 668"/>
          <p:cNvSpPr txBox="1">
            <a:spLocks noGrp="1"/>
          </p:cNvSpPr>
          <p:nvPr>
            <p:ph type="body" idx="1"/>
          </p:nvPr>
        </p:nvSpPr>
        <p:spPr>
          <a:xfrm>
            <a:off x="323528" y="1131590"/>
            <a:ext cx="8520599" cy="3687600"/>
          </a:xfrm>
          <a:prstGeom prst="rect">
            <a:avLst/>
          </a:prstGeom>
          <a:ln w="28575" cap="flat" cmpd="sng">
            <a:solidFill>
              <a:srgbClr val="0000FF"/>
            </a:solidFill>
            <a:prstDash val="solid"/>
            <a:round/>
            <a:headEnd type="none" w="med" len="med"/>
            <a:tailEnd type="none" w="med" len="med"/>
          </a:ln>
        </p:spPr>
        <p:txBody>
          <a:bodyPr lIns="91425" tIns="91425" rIns="91425" bIns="91425" anchor="t" anchorCtr="0">
            <a:noAutofit/>
          </a:bodyPr>
          <a:lstStyle/>
          <a:p>
            <a:pPr lvl="0" rtl="0">
              <a:spcBef>
                <a:spcPts val="0"/>
              </a:spcBef>
              <a:spcAft>
                <a:spcPts val="0"/>
              </a:spcAft>
              <a:buNone/>
            </a:pPr>
            <a:r>
              <a:rPr lang="ja" sz="2400">
                <a:solidFill>
                  <a:srgbClr val="000000"/>
                </a:solidFill>
              </a:rPr>
              <a:t>  </a:t>
            </a:r>
            <a:r>
              <a:rPr lang="ja" sz="2000">
                <a:solidFill>
                  <a:srgbClr val="000000"/>
                </a:solidFill>
              </a:rPr>
              <a:t>既存のリレーションシップ・マーケティングの研究をもとに、新たに消費者の感情状態が与える影響を含めることで、今後のリレーションシップ研究への示唆を残した。</a:t>
            </a:r>
          </a:p>
          <a:p>
            <a:pPr lvl="0" rtl="0">
              <a:spcBef>
                <a:spcPts val="0"/>
              </a:spcBef>
              <a:spcAft>
                <a:spcPts val="0"/>
              </a:spcAft>
              <a:buNone/>
            </a:pPr>
            <a:endParaRPr sz="2000">
              <a:solidFill>
                <a:srgbClr val="000000"/>
              </a:solidFill>
            </a:endParaRPr>
          </a:p>
          <a:p>
            <a:pPr lvl="0" rtl="0">
              <a:spcBef>
                <a:spcPts val="0"/>
              </a:spcBef>
              <a:spcAft>
                <a:spcPts val="0"/>
              </a:spcAft>
              <a:buNone/>
            </a:pPr>
            <a:r>
              <a:rPr lang="ja" sz="2000">
                <a:solidFill>
                  <a:schemeClr val="dk1"/>
                </a:solidFill>
              </a:rPr>
              <a:t>   本研究は、Twitterに限られた関係性構築の効果をはかるものであったが、ポジティブ感情時よりネガティブ感情時において損得勘定に基づいた関係性構築ができることが明らかになった。</a:t>
            </a:r>
          </a:p>
          <a:p>
            <a:pPr lvl="0">
              <a:spcBef>
                <a:spcPts val="0"/>
              </a:spcBef>
              <a:spcAft>
                <a:spcPts val="0"/>
              </a:spcAft>
              <a:buNone/>
            </a:pPr>
            <a:r>
              <a:rPr lang="ja" sz="2000">
                <a:solidFill>
                  <a:schemeClr val="dk1"/>
                </a:solidFill>
              </a:rPr>
              <a:t>一方で、ツイート内容の感情に関わらず知覚された能力に消費者は魅力を見いだしていることが分かった。</a:t>
            </a:r>
          </a:p>
        </p:txBody>
      </p:sp>
      <p:sp>
        <p:nvSpPr>
          <p:cNvPr id="669" name="Shape 66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46</a:t>
            </a:fld>
            <a:endParaRPr lang="ja"/>
          </a:p>
        </p:txBody>
      </p:sp>
    </p:spTree>
    <p:extLst>
      <p:ext uri="{BB962C8B-B14F-4D97-AF65-F5344CB8AC3E}">
        <p14:creationId xmlns:p14="http://schemas.microsoft.com/office/powerpoint/2010/main" val="1464230425"/>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Shape 674"/>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a:spcBef>
                <a:spcPts val="0"/>
              </a:spcBef>
              <a:buNone/>
            </a:pPr>
            <a:r>
              <a:rPr lang="ja"/>
              <a:t>実務的インプリケーション</a:t>
            </a:r>
          </a:p>
        </p:txBody>
      </p:sp>
      <p:sp>
        <p:nvSpPr>
          <p:cNvPr id="675" name="Shape 67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47</a:t>
            </a:fld>
            <a:endParaRPr lang="ja"/>
          </a:p>
        </p:txBody>
      </p:sp>
      <p:sp>
        <p:nvSpPr>
          <p:cNvPr id="676" name="Shape 676"/>
          <p:cNvSpPr/>
          <p:nvPr/>
        </p:nvSpPr>
        <p:spPr>
          <a:xfrm>
            <a:off x="311700" y="1235621"/>
            <a:ext cx="8520599" cy="2974103"/>
          </a:xfrm>
          <a:prstGeom prst="rect">
            <a:avLst/>
          </a:prstGeom>
          <a:noFill/>
          <a:ln w="19050" cap="flat" cmpd="sng">
            <a:solidFill>
              <a:srgbClr val="0000FF"/>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2000" dirty="0"/>
              <a:t>ネガティブ感情状態にある消費者へのアクティブサポートは効果があることが明らかになった。</a:t>
            </a:r>
          </a:p>
          <a:p>
            <a:pPr lvl="0" rtl="0">
              <a:spcBef>
                <a:spcPts val="0"/>
              </a:spcBef>
              <a:buNone/>
            </a:pPr>
            <a:r>
              <a:rPr lang="ja" sz="2000" dirty="0"/>
              <a:t>そのため、企業側はネガティブな感情の消費者へのアクティブサポートを強化するほうがよい。</a:t>
            </a:r>
          </a:p>
          <a:p>
            <a:pPr lvl="0" rtl="0">
              <a:spcBef>
                <a:spcPts val="0"/>
              </a:spcBef>
              <a:buNone/>
            </a:pPr>
            <a:endParaRPr sz="2000" dirty="0"/>
          </a:p>
          <a:p>
            <a:pPr lvl="0">
              <a:spcBef>
                <a:spcPts val="0"/>
              </a:spcBef>
              <a:buNone/>
            </a:pPr>
            <a:r>
              <a:rPr lang="ja" sz="2000" dirty="0"/>
              <a:t>また久保田（2011）の計算的コミットメントを向上させる要素から、アクティブサポートをする際は、人質供出・専門性の高い内容・誠実な態度のアピールをすると消費者は魅力に感じると考えられる。</a:t>
            </a:r>
          </a:p>
        </p:txBody>
      </p:sp>
    </p:spTree>
    <p:extLst>
      <p:ext uri="{BB962C8B-B14F-4D97-AF65-F5344CB8AC3E}">
        <p14:creationId xmlns:p14="http://schemas.microsoft.com/office/powerpoint/2010/main" val="4216077784"/>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Shape 681"/>
          <p:cNvSpPr txBox="1">
            <a:spLocks noGrp="1"/>
          </p:cNvSpPr>
          <p:nvPr>
            <p:ph type="title"/>
          </p:nvPr>
        </p:nvSpPr>
        <p:spPr>
          <a:xfrm>
            <a:off x="311700" y="445025"/>
            <a:ext cx="8520599" cy="572699"/>
          </a:xfrm>
          <a:prstGeom prst="rect">
            <a:avLst/>
          </a:prstGeom>
        </p:spPr>
        <p:txBody>
          <a:bodyPr lIns="91425" tIns="91425" rIns="91425" bIns="91425" anchor="t" anchorCtr="0">
            <a:noAutofit/>
          </a:bodyPr>
          <a:lstStyle/>
          <a:p>
            <a:pPr lvl="0" rtl="0">
              <a:spcBef>
                <a:spcPts val="0"/>
              </a:spcBef>
              <a:buNone/>
            </a:pPr>
            <a:r>
              <a:rPr lang="ja" dirty="0"/>
              <a:t>本研究の限界と課題</a:t>
            </a:r>
          </a:p>
        </p:txBody>
      </p:sp>
      <p:sp>
        <p:nvSpPr>
          <p:cNvPr id="682" name="Shape 68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ltLang="ja"/>
              <a:t>48</a:t>
            </a:fld>
            <a:endParaRPr lang="ja"/>
          </a:p>
        </p:txBody>
      </p:sp>
      <p:sp>
        <p:nvSpPr>
          <p:cNvPr id="683" name="Shape 683"/>
          <p:cNvSpPr txBox="1"/>
          <p:nvPr/>
        </p:nvSpPr>
        <p:spPr>
          <a:xfrm>
            <a:off x="474750" y="1124950"/>
            <a:ext cx="8081100" cy="3538199"/>
          </a:xfrm>
          <a:prstGeom prst="rect">
            <a:avLst/>
          </a:prstGeom>
          <a:noFill/>
          <a:ln w="19050">
            <a:solidFill>
              <a:srgbClr val="0070C0"/>
            </a:solidFill>
          </a:ln>
        </p:spPr>
        <p:txBody>
          <a:bodyPr lIns="91425" tIns="91425" rIns="91425" bIns="91425" anchor="t" anchorCtr="0">
            <a:noAutofit/>
          </a:bodyPr>
          <a:lstStyle/>
          <a:p>
            <a:pPr lvl="0" rtl="0">
              <a:spcBef>
                <a:spcPts val="0"/>
              </a:spcBef>
              <a:spcAft>
                <a:spcPts val="1000"/>
              </a:spcAft>
              <a:buNone/>
            </a:pPr>
            <a:r>
              <a:rPr lang="ja" sz="1800" dirty="0" smtClean="0"/>
              <a:t>・アクティブサポートの認知が低かったため</a:t>
            </a:r>
            <a:r>
              <a:rPr lang="ja" sz="1800" dirty="0" smtClean="0">
                <a:solidFill>
                  <a:schemeClr val="dk1"/>
                </a:solidFill>
              </a:rPr>
              <a:t>（16/98人）</a:t>
            </a:r>
            <a:r>
              <a:rPr lang="ja" sz="1800" dirty="0" smtClean="0"/>
              <a:t>、アクティブサポートを十分に理解できず回答していた可能性も含まれる。</a:t>
            </a:r>
          </a:p>
          <a:p>
            <a:pPr lvl="0" rtl="0">
              <a:spcBef>
                <a:spcPts val="0"/>
              </a:spcBef>
              <a:spcAft>
                <a:spcPts val="1000"/>
              </a:spcAft>
              <a:buNone/>
            </a:pPr>
            <a:r>
              <a:rPr lang="ja" sz="1800" dirty="0" smtClean="0"/>
              <a:t>・感情操作として、架空のツイート例を用いたが、パソコンという高関与製品を用いたために、損得勘定が強く働いたことも懸念される。従って、今後製品分類において効果が異なるのかも検証が必要である。</a:t>
            </a:r>
          </a:p>
          <a:p>
            <a:pPr lvl="0" rtl="0">
              <a:spcBef>
                <a:spcPts val="0"/>
              </a:spcBef>
              <a:spcAft>
                <a:spcPts val="1000"/>
              </a:spcAft>
              <a:buNone/>
            </a:pPr>
            <a:r>
              <a:rPr lang="ja" sz="1800" dirty="0" smtClean="0"/>
              <a:t>・本研究は企業のSNS運用の一部であるTwitterのみに着目したため、他のSNS媒体でも同じような結果が出るのかは検証すべきである。</a:t>
            </a:r>
          </a:p>
          <a:p>
            <a:pPr lvl="0">
              <a:spcBef>
                <a:spcPts val="0"/>
              </a:spcBef>
              <a:spcAft>
                <a:spcPts val="1000"/>
              </a:spcAft>
              <a:buNone/>
            </a:pPr>
            <a:endParaRPr lang="ja" sz="1800" dirty="0"/>
          </a:p>
        </p:txBody>
      </p:sp>
    </p:spTree>
    <p:extLst>
      <p:ext uri="{BB962C8B-B14F-4D97-AF65-F5344CB8AC3E}">
        <p14:creationId xmlns:p14="http://schemas.microsoft.com/office/powerpoint/2010/main" val="3311599640"/>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123478"/>
            <a:ext cx="8520599" cy="572699"/>
          </a:xfrm>
        </p:spPr>
        <p:txBody>
          <a:bodyPr/>
          <a:lstStyle/>
          <a:p>
            <a:r>
              <a:rPr lang="ja-JP" altLang="en-US" dirty="0" smtClean="0"/>
              <a:t>参考文献</a:t>
            </a:r>
            <a:endParaRPr lang="ja-JP" altLang="en-US" dirty="0"/>
          </a:p>
        </p:txBody>
      </p:sp>
      <p:sp>
        <p:nvSpPr>
          <p:cNvPr id="7" name="テキスト プレースホルダー 6"/>
          <p:cNvSpPr>
            <a:spLocks noGrp="1"/>
          </p:cNvSpPr>
          <p:nvPr>
            <p:ph type="body" idx="1"/>
          </p:nvPr>
        </p:nvSpPr>
        <p:spPr>
          <a:xfrm>
            <a:off x="251520" y="627534"/>
            <a:ext cx="8520599" cy="4320480"/>
          </a:xfrm>
        </p:spPr>
        <p:txBody>
          <a:bodyPr/>
          <a:lstStyle/>
          <a:p>
            <a:pPr>
              <a:spcAft>
                <a:spcPts val="0"/>
              </a:spcAft>
            </a:pPr>
            <a:r>
              <a:rPr lang="ja-JP" altLang="en-US" sz="900" dirty="0"/>
              <a:t>武田隆</a:t>
            </a:r>
            <a:r>
              <a:rPr lang="en-US" altLang="ja-JP" sz="900" dirty="0"/>
              <a:t>(2011)『</a:t>
            </a:r>
            <a:r>
              <a:rPr lang="ja-JP" altLang="en-US" sz="900" dirty="0"/>
              <a:t>ソーシャルメディア進化論</a:t>
            </a:r>
            <a:r>
              <a:rPr lang="en-US" altLang="ja-JP" sz="900" dirty="0"/>
              <a:t>』</a:t>
            </a:r>
            <a:r>
              <a:rPr lang="ja-JP" altLang="en-US" sz="900" dirty="0"/>
              <a:t>ダイアモンド社</a:t>
            </a:r>
          </a:p>
          <a:p>
            <a:pPr>
              <a:spcAft>
                <a:spcPts val="0"/>
              </a:spcAft>
            </a:pPr>
            <a:r>
              <a:rPr lang="ja-JP" altLang="en-US" sz="900" dirty="0"/>
              <a:t>河野武</a:t>
            </a:r>
            <a:r>
              <a:rPr lang="en-US" altLang="ja-JP" sz="900" dirty="0"/>
              <a:t>(2011)『Twitter</a:t>
            </a:r>
            <a:r>
              <a:rPr lang="ja-JP" altLang="en-US" sz="900" dirty="0"/>
              <a:t>アクティブサポート入門「愛される会社」時代のソーシャルメディアマーケティング</a:t>
            </a:r>
            <a:r>
              <a:rPr lang="en-US" altLang="ja-JP" sz="900" dirty="0"/>
              <a:t>』</a:t>
            </a:r>
            <a:r>
              <a:rPr lang="ja-JP" altLang="en-US" sz="900" dirty="0"/>
              <a:t>インプレスジャパン</a:t>
            </a:r>
          </a:p>
          <a:p>
            <a:pPr>
              <a:spcAft>
                <a:spcPts val="0"/>
              </a:spcAft>
            </a:pPr>
            <a:r>
              <a:rPr lang="ja-JP" altLang="en-US" sz="900" dirty="0"/>
              <a:t>南知恵子</a:t>
            </a:r>
            <a:r>
              <a:rPr lang="en-US" altLang="ja-JP" sz="900" dirty="0"/>
              <a:t>(2006)『</a:t>
            </a:r>
            <a:r>
              <a:rPr lang="ja-JP" altLang="en-US" sz="900" dirty="0"/>
              <a:t>顧客リレーションシップ戦略</a:t>
            </a:r>
            <a:r>
              <a:rPr lang="en-US" altLang="ja-JP" sz="900" dirty="0"/>
              <a:t>』</a:t>
            </a:r>
            <a:r>
              <a:rPr lang="ja-JP" altLang="en-US" sz="900" dirty="0"/>
              <a:t>有斐閣</a:t>
            </a:r>
          </a:p>
          <a:p>
            <a:pPr>
              <a:spcAft>
                <a:spcPts val="0"/>
              </a:spcAft>
            </a:pPr>
            <a:r>
              <a:rPr lang="ja-JP" altLang="en-US" sz="900" dirty="0"/>
              <a:t>久保田進彦</a:t>
            </a:r>
            <a:r>
              <a:rPr lang="en-US" altLang="ja-JP" sz="900" dirty="0"/>
              <a:t>(2011) </a:t>
            </a:r>
            <a:r>
              <a:rPr lang="ja-JP" altLang="en-US" sz="900" dirty="0"/>
              <a:t>「リレーションシップ・マーケティングのための多次元的コミットメントモデル」 </a:t>
            </a:r>
            <a:r>
              <a:rPr lang="en-US" altLang="ja-JP" sz="900" dirty="0"/>
              <a:t>,『</a:t>
            </a:r>
            <a:r>
              <a:rPr lang="ja-JP" altLang="en-US" sz="900" dirty="0"/>
              <a:t>流通研究</a:t>
            </a:r>
            <a:r>
              <a:rPr lang="en-US" altLang="ja-JP" sz="900" dirty="0"/>
              <a:t>』9(1), 59-85,</a:t>
            </a:r>
            <a:r>
              <a:rPr lang="ja-JP" altLang="en-US" sz="900" dirty="0"/>
              <a:t>日本商業学会 </a:t>
            </a:r>
          </a:p>
          <a:p>
            <a:pPr>
              <a:spcAft>
                <a:spcPts val="0"/>
              </a:spcAft>
            </a:pPr>
            <a:r>
              <a:rPr lang="ja-JP" altLang="en-US" sz="900" dirty="0"/>
              <a:t>久保田進彦 </a:t>
            </a:r>
            <a:r>
              <a:rPr lang="en-US" altLang="ja-JP" sz="900" dirty="0"/>
              <a:t>(2012)『</a:t>
            </a:r>
            <a:r>
              <a:rPr lang="ja-JP" altLang="en-US" sz="900" dirty="0"/>
              <a:t>リレーションシップ・マーケティング コミットメント・アプローチによる把握</a:t>
            </a:r>
            <a:r>
              <a:rPr lang="en-US" altLang="ja-JP" sz="900" dirty="0"/>
              <a:t>』</a:t>
            </a:r>
            <a:r>
              <a:rPr lang="ja-JP" altLang="en-US" sz="900" dirty="0"/>
              <a:t>有斐閣</a:t>
            </a:r>
          </a:p>
          <a:p>
            <a:pPr>
              <a:spcAft>
                <a:spcPts val="0"/>
              </a:spcAft>
            </a:pPr>
            <a:r>
              <a:rPr lang="ja-JP" altLang="en-US" sz="900" dirty="0"/>
              <a:t>久保田進彦</a:t>
            </a:r>
            <a:r>
              <a:rPr lang="en-US" altLang="ja-JP" sz="900" dirty="0"/>
              <a:t>(2014)</a:t>
            </a:r>
            <a:r>
              <a:rPr lang="ja-JP" altLang="en-US" sz="900" dirty="0"/>
              <a:t>「関係のマーケティングを解きほぐす」 </a:t>
            </a:r>
            <a:r>
              <a:rPr lang="en-US" altLang="ja-JP" sz="900" dirty="0"/>
              <a:t>,『AD STUDIES』 48,24-29,</a:t>
            </a:r>
            <a:r>
              <a:rPr lang="ja-JP" altLang="en-US" sz="900" dirty="0"/>
              <a:t>吉田秀雄記念事業財団 </a:t>
            </a:r>
          </a:p>
          <a:p>
            <a:pPr>
              <a:spcAft>
                <a:spcPts val="0"/>
              </a:spcAft>
            </a:pPr>
            <a:r>
              <a:rPr lang="ja-JP" altLang="en-US" sz="900" dirty="0"/>
              <a:t>井上崇通</a:t>
            </a:r>
            <a:r>
              <a:rPr lang="en-US" altLang="ja-JP" sz="900" dirty="0"/>
              <a:t>,</a:t>
            </a:r>
            <a:r>
              <a:rPr lang="ja-JP" altLang="en-US" sz="900" dirty="0"/>
              <a:t>庄司真人</a:t>
            </a:r>
            <a:r>
              <a:rPr lang="en-US" altLang="ja-JP" sz="900" dirty="0"/>
              <a:t>,</a:t>
            </a:r>
            <a:r>
              <a:rPr lang="ja-JP" altLang="en-US" sz="900" dirty="0"/>
              <a:t>菊池一夫</a:t>
            </a:r>
            <a:r>
              <a:rPr lang="en-US" altLang="ja-JP" sz="900" dirty="0"/>
              <a:t>,</a:t>
            </a:r>
            <a:r>
              <a:rPr lang="ja-JP" altLang="en-US" sz="900" dirty="0"/>
              <a:t>田口尚史</a:t>
            </a:r>
            <a:r>
              <a:rPr lang="en-US" altLang="ja-JP" sz="900" dirty="0"/>
              <a:t>,</a:t>
            </a:r>
            <a:r>
              <a:rPr lang="ja-JP" altLang="en-US" sz="900" dirty="0"/>
              <a:t>ヨ・ハンソップ </a:t>
            </a:r>
            <a:r>
              <a:rPr lang="en-US" altLang="ja-JP" sz="900" dirty="0"/>
              <a:t>(2012)『</a:t>
            </a:r>
            <a:r>
              <a:rPr lang="ja-JP" altLang="en-US" sz="900" dirty="0"/>
              <a:t>リレーションシップ・マーケティング 消費者経験アプローチ</a:t>
            </a:r>
            <a:r>
              <a:rPr lang="en-US" altLang="ja-JP" sz="900" dirty="0"/>
              <a:t>』</a:t>
            </a:r>
            <a:r>
              <a:rPr lang="ja-JP" altLang="en-US" sz="900" dirty="0"/>
              <a:t>同友館</a:t>
            </a:r>
          </a:p>
          <a:p>
            <a:pPr>
              <a:spcAft>
                <a:spcPts val="0"/>
              </a:spcAft>
            </a:pPr>
            <a:r>
              <a:rPr lang="ja-JP" altLang="en-US" sz="900" dirty="0"/>
              <a:t>山岸俊男</a:t>
            </a:r>
            <a:r>
              <a:rPr lang="en-US" altLang="ja-JP" sz="900" dirty="0"/>
              <a:t>(1998)『</a:t>
            </a:r>
            <a:r>
              <a:rPr lang="ja-JP" altLang="en-US" sz="900" dirty="0"/>
              <a:t>信頼の構造</a:t>
            </a:r>
            <a:r>
              <a:rPr lang="ja-JP" altLang="en-US" sz="900" dirty="0" err="1"/>
              <a:t>ー</a:t>
            </a:r>
            <a:r>
              <a:rPr lang="ja-JP" altLang="en-US" sz="900" dirty="0"/>
              <a:t>こころと社会の進化ゲーム</a:t>
            </a:r>
            <a:r>
              <a:rPr lang="en-US" altLang="ja-JP" sz="900" dirty="0"/>
              <a:t>』</a:t>
            </a:r>
            <a:r>
              <a:rPr lang="ja-JP" altLang="en-US" sz="900" dirty="0"/>
              <a:t>財団法人 東京大学出版会</a:t>
            </a:r>
          </a:p>
          <a:p>
            <a:pPr>
              <a:spcAft>
                <a:spcPts val="0"/>
              </a:spcAft>
            </a:pPr>
            <a:r>
              <a:rPr lang="ja-JP" altLang="en-US" sz="900" dirty="0"/>
              <a:t>山岸俊男</a:t>
            </a:r>
            <a:r>
              <a:rPr lang="en-US" altLang="ja-JP" sz="900" dirty="0"/>
              <a:t>(1995)</a:t>
            </a:r>
            <a:r>
              <a:rPr lang="ja-JP" altLang="en-US" sz="900" dirty="0"/>
              <a:t>「信頼の意味と構造　</a:t>
            </a:r>
            <a:r>
              <a:rPr lang="en-US" altLang="ja-JP" sz="900" dirty="0"/>
              <a:t>-</a:t>
            </a:r>
            <a:r>
              <a:rPr lang="ja-JP" altLang="en-US" sz="900" dirty="0"/>
              <a:t>信頼とコミットメント関係に関する論理的・実証的研究</a:t>
            </a:r>
            <a:r>
              <a:rPr lang="en-US" altLang="ja-JP" sz="900" dirty="0"/>
              <a:t>-</a:t>
            </a:r>
            <a:r>
              <a:rPr lang="ja-JP" altLang="en-US" sz="900" dirty="0"/>
              <a:t>」</a:t>
            </a:r>
            <a:r>
              <a:rPr lang="en-US" altLang="ja-JP" sz="900" dirty="0"/>
              <a:t>,『</a:t>
            </a:r>
            <a:r>
              <a:rPr lang="ja-JP" altLang="en-US" sz="900" dirty="0"/>
              <a:t>心理学研究</a:t>
            </a:r>
            <a:r>
              <a:rPr lang="en-US" altLang="ja-JP" sz="900" dirty="0"/>
              <a:t>』69(5),349-357,</a:t>
            </a:r>
            <a:r>
              <a:rPr lang="ja-JP" altLang="en-US" sz="900" dirty="0"/>
              <a:t>日本心理学会</a:t>
            </a:r>
          </a:p>
          <a:p>
            <a:pPr>
              <a:spcAft>
                <a:spcPts val="0"/>
              </a:spcAft>
            </a:pPr>
            <a:r>
              <a:rPr lang="ja-JP" altLang="en-US" sz="900" dirty="0"/>
              <a:t>杉本徹雄</a:t>
            </a:r>
            <a:r>
              <a:rPr lang="en-US" altLang="ja-JP" sz="900" dirty="0"/>
              <a:t>(2012) 『</a:t>
            </a:r>
            <a:r>
              <a:rPr lang="ja-JP" altLang="en-US" sz="900" dirty="0"/>
              <a:t>新・消費者理解のための心理学</a:t>
            </a:r>
            <a:r>
              <a:rPr lang="en-US" altLang="ja-JP" sz="900" dirty="0"/>
              <a:t>』</a:t>
            </a:r>
            <a:r>
              <a:rPr lang="ja-JP" altLang="en-US" sz="900" dirty="0"/>
              <a:t>福村出版</a:t>
            </a:r>
          </a:p>
          <a:p>
            <a:pPr>
              <a:spcAft>
                <a:spcPts val="0"/>
              </a:spcAft>
            </a:pPr>
            <a:r>
              <a:rPr lang="ja-JP" altLang="en-US" sz="900" dirty="0"/>
              <a:t>伊藤美加（</a:t>
            </a:r>
            <a:r>
              <a:rPr lang="en-US" altLang="ja-JP" sz="900" dirty="0"/>
              <a:t>2010</a:t>
            </a:r>
            <a:r>
              <a:rPr lang="ja-JP" altLang="en-US" sz="900" dirty="0"/>
              <a:t>）「自己関連的情報処理における気分一致効果　自伝想起課題における検討」 </a:t>
            </a:r>
            <a:r>
              <a:rPr lang="en-US" altLang="ja-JP" sz="900" dirty="0"/>
              <a:t>,『</a:t>
            </a:r>
            <a:r>
              <a:rPr lang="ja-JP" altLang="en-US" sz="900" dirty="0"/>
              <a:t>心理学研究</a:t>
            </a:r>
            <a:r>
              <a:rPr lang="en-US" altLang="ja-JP" sz="900" dirty="0"/>
              <a:t>』 71(4) 281-288,</a:t>
            </a:r>
            <a:r>
              <a:rPr lang="ja-JP" altLang="en-US" sz="900" dirty="0"/>
              <a:t>日本心理学会</a:t>
            </a:r>
          </a:p>
          <a:p>
            <a:pPr>
              <a:spcAft>
                <a:spcPts val="0"/>
              </a:spcAft>
            </a:pPr>
            <a:r>
              <a:rPr lang="ja-JP" altLang="en-US" sz="900" dirty="0"/>
              <a:t>北村英哉</a:t>
            </a:r>
            <a:r>
              <a:rPr lang="en-US" altLang="ja-JP" sz="900" dirty="0"/>
              <a:t>,</a:t>
            </a:r>
            <a:r>
              <a:rPr lang="ja-JP" altLang="en-US" sz="900" dirty="0"/>
              <a:t>木村晴</a:t>
            </a:r>
            <a:r>
              <a:rPr lang="en-US" altLang="ja-JP" sz="900" dirty="0"/>
              <a:t>(2006) 『</a:t>
            </a:r>
            <a:r>
              <a:rPr lang="ja-JP" altLang="en-US" sz="900" dirty="0"/>
              <a:t>感情研究の新展開</a:t>
            </a:r>
            <a:r>
              <a:rPr lang="en-US" altLang="ja-JP" sz="900" dirty="0"/>
              <a:t>』</a:t>
            </a:r>
            <a:r>
              <a:rPr lang="ja-JP" altLang="en-US" sz="900" dirty="0"/>
              <a:t>ナカニシヤ出版</a:t>
            </a:r>
          </a:p>
          <a:p>
            <a:pPr>
              <a:spcAft>
                <a:spcPts val="0"/>
              </a:spcAft>
            </a:pPr>
            <a:r>
              <a:rPr lang="ja-JP" altLang="en-US" sz="900" dirty="0"/>
              <a:t>茂木信幸</a:t>
            </a:r>
            <a:r>
              <a:rPr lang="en-US" altLang="ja-JP" sz="900" dirty="0"/>
              <a:t>(2012)『</a:t>
            </a:r>
            <a:r>
              <a:rPr lang="ja-JP" altLang="en-US" sz="900" dirty="0"/>
              <a:t>「苦手な顧客」とどう向き合えばいいのか：「感情労働営業」スキルを高める方法</a:t>
            </a:r>
            <a:r>
              <a:rPr lang="en-US" altLang="ja-JP" sz="900" dirty="0"/>
              <a:t>』</a:t>
            </a:r>
            <a:r>
              <a:rPr lang="ja-JP" altLang="en-US" sz="900" dirty="0"/>
              <a:t>東洋経済新報社</a:t>
            </a:r>
          </a:p>
          <a:p>
            <a:pPr>
              <a:spcAft>
                <a:spcPts val="0"/>
              </a:spcAft>
            </a:pPr>
            <a:r>
              <a:rPr lang="ja-JP" altLang="en-US" sz="900" dirty="0"/>
              <a:t>日経産業新聞 </a:t>
            </a:r>
            <a:r>
              <a:rPr lang="en-US" altLang="ja-JP" sz="900" dirty="0"/>
              <a:t>2015</a:t>
            </a:r>
            <a:r>
              <a:rPr lang="ja-JP" altLang="en-US" sz="900" dirty="0"/>
              <a:t>年</a:t>
            </a:r>
            <a:r>
              <a:rPr lang="en-US" altLang="ja-JP" sz="900" dirty="0"/>
              <a:t>7</a:t>
            </a:r>
            <a:r>
              <a:rPr lang="ja-JP" altLang="en-US" sz="900" dirty="0"/>
              <a:t>月</a:t>
            </a:r>
            <a:r>
              <a:rPr lang="en-US" altLang="ja-JP" sz="900" dirty="0"/>
              <a:t>16</a:t>
            </a:r>
            <a:r>
              <a:rPr lang="ja-JP" altLang="en-US" sz="900" dirty="0"/>
              <a:t>日 </a:t>
            </a:r>
            <a:r>
              <a:rPr lang="en-US" altLang="ja-JP" sz="900" dirty="0"/>
              <a:t>15</a:t>
            </a:r>
            <a:r>
              <a:rPr lang="ja-JP" altLang="en-US" sz="900" dirty="0"/>
              <a:t>ページ</a:t>
            </a:r>
          </a:p>
          <a:p>
            <a:pPr>
              <a:spcAft>
                <a:spcPts val="0"/>
              </a:spcAft>
            </a:pPr>
            <a:r>
              <a:rPr lang="ja-JP" altLang="en-US" sz="900" dirty="0"/>
              <a:t>日経産業新聞 </a:t>
            </a:r>
            <a:r>
              <a:rPr lang="en-US" altLang="ja-JP" sz="900" dirty="0"/>
              <a:t>2012</a:t>
            </a:r>
            <a:r>
              <a:rPr lang="ja-JP" altLang="en-US" sz="900" dirty="0"/>
              <a:t>年</a:t>
            </a:r>
            <a:r>
              <a:rPr lang="en-US" altLang="ja-JP" sz="900" dirty="0"/>
              <a:t>5</a:t>
            </a:r>
            <a:r>
              <a:rPr lang="ja-JP" altLang="en-US" sz="900" dirty="0"/>
              <a:t>月</a:t>
            </a:r>
            <a:r>
              <a:rPr lang="en-US" altLang="ja-JP" sz="900" dirty="0"/>
              <a:t>18</a:t>
            </a:r>
            <a:r>
              <a:rPr lang="ja-JP" altLang="en-US" sz="900" dirty="0"/>
              <a:t>日 ５ページ</a:t>
            </a:r>
          </a:p>
          <a:p>
            <a:pPr>
              <a:spcAft>
                <a:spcPts val="0"/>
              </a:spcAft>
            </a:pPr>
            <a:r>
              <a:rPr lang="ja-JP" altLang="en-US" sz="900" dirty="0"/>
              <a:t>日本経済新聞 </a:t>
            </a:r>
            <a:r>
              <a:rPr lang="en-US" altLang="ja-JP" sz="900" dirty="0"/>
              <a:t>2015</a:t>
            </a:r>
            <a:r>
              <a:rPr lang="ja-JP" altLang="en-US" sz="900" dirty="0"/>
              <a:t>年</a:t>
            </a:r>
            <a:r>
              <a:rPr lang="en-US" altLang="ja-JP" sz="900" dirty="0"/>
              <a:t>2</a:t>
            </a:r>
            <a:r>
              <a:rPr lang="ja-JP" altLang="en-US" sz="900" dirty="0"/>
              <a:t>月</a:t>
            </a:r>
            <a:r>
              <a:rPr lang="en-US" altLang="ja-JP" sz="900" dirty="0"/>
              <a:t>21</a:t>
            </a:r>
            <a:r>
              <a:rPr lang="ja-JP" altLang="en-US" sz="900" dirty="0"/>
              <a:t>日 </a:t>
            </a:r>
            <a:r>
              <a:rPr lang="en-US" altLang="ja-JP" sz="900" dirty="0"/>
              <a:t>12</a:t>
            </a:r>
            <a:r>
              <a:rPr lang="ja-JP" altLang="en-US" sz="900" dirty="0"/>
              <a:t>ページ</a:t>
            </a:r>
          </a:p>
          <a:p>
            <a:pPr>
              <a:spcAft>
                <a:spcPts val="0"/>
              </a:spcAft>
            </a:pPr>
            <a:r>
              <a:rPr lang="en-US" altLang="ja-JP" sz="900" dirty="0"/>
              <a:t>NTT</a:t>
            </a:r>
            <a:r>
              <a:rPr lang="ja-JP" altLang="en-US" sz="900" dirty="0"/>
              <a:t>コムリサーチ「企業における</a:t>
            </a:r>
            <a:r>
              <a:rPr lang="en-US" altLang="ja-JP" sz="900" dirty="0"/>
              <a:t>Twitter</a:t>
            </a:r>
            <a:r>
              <a:rPr lang="ja-JP" altLang="en-US" sz="900" dirty="0"/>
              <a:t>活用状況」に関する調査（</a:t>
            </a:r>
            <a:r>
              <a:rPr lang="en-US" altLang="ja-JP" sz="900" dirty="0"/>
              <a:t>2010</a:t>
            </a:r>
            <a:r>
              <a:rPr lang="ja-JP" altLang="en-US" sz="900" dirty="0"/>
              <a:t>）　</a:t>
            </a:r>
            <a:r>
              <a:rPr lang="en-US" altLang="ja-JP" sz="900" u="sng" dirty="0">
                <a:hlinkClick r:id="rId2"/>
              </a:rPr>
              <a:t>http://research.nttcoms.com/database/data/001225/</a:t>
            </a:r>
            <a:r>
              <a:rPr lang="ja-JP" altLang="en-US" sz="900" dirty="0"/>
              <a:t>   </a:t>
            </a:r>
          </a:p>
          <a:p>
            <a:pPr>
              <a:spcAft>
                <a:spcPts val="0"/>
              </a:spcAft>
            </a:pPr>
            <a:r>
              <a:rPr lang="en-US" altLang="ja-JP" sz="900" dirty="0"/>
              <a:t>NTT</a:t>
            </a:r>
            <a:r>
              <a:rPr lang="ja-JP" altLang="en-US" sz="900" dirty="0"/>
              <a:t>コムリサーチ「企業におけるソーシャルメディア活用状況」の調査（</a:t>
            </a:r>
            <a:r>
              <a:rPr lang="en-US" altLang="ja-JP" sz="900" dirty="0"/>
              <a:t>2011</a:t>
            </a:r>
            <a:r>
              <a:rPr lang="ja-JP" altLang="en-US" sz="900" dirty="0"/>
              <a:t>）</a:t>
            </a:r>
            <a:r>
              <a:rPr lang="en-US" altLang="ja-JP" sz="900" u="sng" dirty="0">
                <a:hlinkClick r:id="rId3"/>
              </a:rPr>
              <a:t>http://research.nttcoms.com/database/data/001978</a:t>
            </a:r>
            <a:endParaRPr lang="ja-JP" altLang="en-US" sz="900" dirty="0"/>
          </a:p>
          <a:p>
            <a:pPr>
              <a:spcAft>
                <a:spcPts val="0"/>
              </a:spcAft>
            </a:pPr>
            <a:r>
              <a:rPr lang="en-US" altLang="ja-JP" sz="900" dirty="0" smtClean="0"/>
              <a:t>NTT</a:t>
            </a:r>
            <a:r>
              <a:rPr lang="ja-JP" altLang="en-US" sz="900" dirty="0" smtClean="0"/>
              <a:t>コムリサーチ 「企業におけるソーシャルメディア活用状況」の調査</a:t>
            </a:r>
            <a:r>
              <a:rPr lang="en-US" altLang="ja-JP" sz="900" dirty="0" smtClean="0"/>
              <a:t>(2014) </a:t>
            </a:r>
            <a:r>
              <a:rPr lang="ja-JP" altLang="en-US" sz="900" dirty="0" smtClean="0"/>
              <a:t>　</a:t>
            </a:r>
            <a:r>
              <a:rPr lang="en-US" altLang="ja-JP" sz="900" dirty="0" smtClean="0">
                <a:hlinkClick r:id="rId4"/>
              </a:rPr>
              <a:t>http://research.nttcoms.com/database/data/001902/</a:t>
            </a:r>
            <a:endParaRPr lang="en-US" altLang="ja-JP" sz="900" dirty="0" smtClean="0"/>
          </a:p>
          <a:p>
            <a:pPr lvl="0">
              <a:spcAft>
                <a:spcPts val="0"/>
              </a:spcAft>
            </a:pPr>
            <a:r>
              <a:rPr lang="ja" altLang="ja-JP" sz="900" dirty="0" smtClean="0"/>
              <a:t>NTT</a:t>
            </a:r>
            <a:r>
              <a:rPr lang="ja-JP" altLang="en-US" sz="900" dirty="0" smtClean="0"/>
              <a:t>コミュニケーションズ</a:t>
            </a:r>
            <a:r>
              <a:rPr lang="ja-JP" altLang="en-US" sz="900" dirty="0" smtClean="0"/>
              <a:t>「</a:t>
            </a:r>
            <a:r>
              <a:rPr lang="ja" altLang="ja-JP" sz="900" dirty="0" smtClean="0"/>
              <a:t>企業</a:t>
            </a:r>
            <a:r>
              <a:rPr lang="ja" altLang="ja-JP" sz="900" dirty="0"/>
              <a:t>と個人のソーシャルメディア活用</a:t>
            </a:r>
            <a:r>
              <a:rPr lang="ja" altLang="ja-JP" sz="900" dirty="0" smtClean="0"/>
              <a:t>状況</a:t>
            </a:r>
            <a:r>
              <a:rPr lang="ja-JP" altLang="en-US" sz="900" dirty="0" smtClean="0"/>
              <a:t>」</a:t>
            </a:r>
            <a:r>
              <a:rPr lang="en-US" altLang="ja-JP" sz="900" dirty="0" smtClean="0"/>
              <a:t>(</a:t>
            </a:r>
            <a:r>
              <a:rPr lang="ja" altLang="ja-JP" sz="900" dirty="0" smtClean="0"/>
              <a:t>2011）</a:t>
            </a:r>
            <a:r>
              <a:rPr lang="en-US" altLang="ja" sz="900" dirty="0">
                <a:hlinkClick r:id="rId5"/>
              </a:rPr>
              <a:t>https://</a:t>
            </a:r>
            <a:r>
              <a:rPr lang="en-US" altLang="ja" sz="900" dirty="0" smtClean="0">
                <a:hlinkClick r:id="rId5"/>
              </a:rPr>
              <a:t>www.ntt.com/serviceinfo/monthinfo/detail/20111026a.html</a:t>
            </a:r>
            <a:endParaRPr lang="ja-JP" altLang="en-US" sz="900" dirty="0"/>
          </a:p>
          <a:p>
            <a:pPr>
              <a:spcAft>
                <a:spcPts val="0"/>
              </a:spcAft>
            </a:pPr>
            <a:r>
              <a:rPr lang="en-US" altLang="ja-JP" sz="900" dirty="0" smtClean="0"/>
              <a:t>Twitter</a:t>
            </a:r>
            <a:r>
              <a:rPr lang="ja-JP" altLang="en-US" sz="900" dirty="0"/>
              <a:t>運用者は絶対に知っておきたい！</a:t>
            </a:r>
            <a:r>
              <a:rPr lang="en-US" altLang="ja-JP" sz="900" dirty="0"/>
              <a:t>『</a:t>
            </a:r>
            <a:r>
              <a:rPr lang="ja-JP" altLang="en-US" sz="900" dirty="0"/>
              <a:t>アクティブサポート</a:t>
            </a:r>
            <a:r>
              <a:rPr lang="en-US" altLang="ja-JP" sz="900" dirty="0"/>
              <a:t>』</a:t>
            </a:r>
            <a:r>
              <a:rPr lang="ja-JP" altLang="en-US" sz="900" dirty="0"/>
              <a:t>とは？｜いま企業が</a:t>
            </a:r>
            <a:r>
              <a:rPr lang="en-US" altLang="ja-JP" sz="900" dirty="0"/>
              <a:t>Twitter</a:t>
            </a:r>
            <a:r>
              <a:rPr lang="ja-JP" altLang="en-US" sz="900" dirty="0"/>
              <a:t>に再注目すべき理由</a:t>
            </a:r>
            <a:r>
              <a:rPr lang="en-US" altLang="ja-JP" sz="900" u="sng" dirty="0">
                <a:hlinkClick r:id="rId6"/>
              </a:rPr>
              <a:t>http://gaiax-socialmedialab.jp/twitter/333</a:t>
            </a:r>
            <a:endParaRPr lang="ja-JP" altLang="en-US" sz="900" dirty="0"/>
          </a:p>
          <a:p>
            <a:pPr>
              <a:spcAft>
                <a:spcPts val="0"/>
              </a:spcAft>
            </a:pPr>
            <a:r>
              <a:rPr lang="ja-JP" altLang="en-US" sz="900" dirty="0"/>
              <a:t>親身な語りかけが企業と生活者の距離を縮める～アクティブサポート～</a:t>
            </a:r>
            <a:r>
              <a:rPr lang="en-US" altLang="ja-JP" sz="900" u="sng" dirty="0">
                <a:hlinkClick r:id="rId7"/>
              </a:rPr>
              <a:t>http://marketing.itmedia.co.jp/mm/articles/1212/12/news047.html</a:t>
            </a:r>
            <a:endParaRPr lang="ja-JP" altLang="en-US" sz="900" dirty="0"/>
          </a:p>
          <a:p>
            <a:pPr>
              <a:spcAft>
                <a:spcPts val="0"/>
              </a:spcAft>
            </a:pPr>
            <a:r>
              <a:rPr lang="en-US" altLang="ja-JP" sz="900" dirty="0"/>
              <a:t>GMO</a:t>
            </a:r>
            <a:r>
              <a:rPr lang="ja-JP" altLang="en-US" sz="900" dirty="0"/>
              <a:t>リサーチ</a:t>
            </a:r>
            <a:r>
              <a:rPr lang="en-US" altLang="ja-JP" sz="900" dirty="0"/>
              <a:t>(2012) </a:t>
            </a:r>
            <a:r>
              <a:rPr lang="en-US" altLang="ja-JP" sz="900" u="sng" dirty="0">
                <a:hlinkClick r:id="rId8"/>
              </a:rPr>
              <a:t>http://www.advertimes.com/20120517/article67453/</a:t>
            </a:r>
            <a:endParaRPr lang="ja-JP" altLang="en-US" sz="900" dirty="0"/>
          </a:p>
          <a:p>
            <a:pPr>
              <a:spcAft>
                <a:spcPts val="0"/>
              </a:spcAft>
            </a:pPr>
            <a:r>
              <a:rPr lang="ja-JP" altLang="en-US" sz="900" dirty="0"/>
              <a:t>日経デジタルマーケティング 降旗 淳平、小林 直樹、中村 勇介 </a:t>
            </a:r>
            <a:r>
              <a:rPr lang="en-US" altLang="ja-JP" sz="900" dirty="0"/>
              <a:t>2015</a:t>
            </a:r>
            <a:r>
              <a:rPr lang="ja-JP" altLang="en-US" sz="900" dirty="0"/>
              <a:t>年</a:t>
            </a:r>
            <a:r>
              <a:rPr lang="en-US" altLang="ja-JP" sz="900" dirty="0"/>
              <a:t>2</a:t>
            </a:r>
            <a:r>
              <a:rPr lang="ja-JP" altLang="en-US" sz="900" dirty="0"/>
              <a:t>月</a:t>
            </a:r>
            <a:r>
              <a:rPr lang="en-US" altLang="ja-JP" sz="900" dirty="0"/>
              <a:t>20</a:t>
            </a:r>
            <a:r>
              <a:rPr lang="ja-JP" altLang="en-US" sz="900" dirty="0"/>
              <a:t>日 </a:t>
            </a:r>
            <a:r>
              <a:rPr lang="en-US" altLang="ja-JP" sz="900" u="sng" dirty="0">
                <a:hlinkClick r:id="rId9"/>
              </a:rPr>
              <a:t>http://business.nikkeibp.co.jp/article/nmgp/20150217/277646/</a:t>
            </a:r>
            <a:endParaRPr lang="ja-JP" altLang="en-US" sz="900" dirty="0"/>
          </a:p>
          <a:p>
            <a:pPr>
              <a:spcAft>
                <a:spcPts val="0"/>
              </a:spcAft>
            </a:pPr>
            <a:r>
              <a:rPr lang="en-US" altLang="ja-JP" sz="900" dirty="0"/>
              <a:t>Twitter</a:t>
            </a:r>
            <a:r>
              <a:rPr lang="ja-JP" altLang="en-US" sz="900" dirty="0"/>
              <a:t>運用代表事例</a:t>
            </a:r>
            <a:r>
              <a:rPr lang="en-US" altLang="ja-JP" sz="900" dirty="0"/>
              <a:t>4</a:t>
            </a:r>
            <a:r>
              <a:rPr lang="ja-JP" altLang="en-US" sz="900" dirty="0"/>
              <a:t>選から考える、企業の</a:t>
            </a:r>
            <a:r>
              <a:rPr lang="en-US" altLang="ja-JP" sz="900" dirty="0"/>
              <a:t>Twitter</a:t>
            </a:r>
            <a:r>
              <a:rPr lang="ja-JP" altLang="en-US" sz="900" dirty="0"/>
              <a:t>活用のトレンドとこれから </a:t>
            </a:r>
            <a:r>
              <a:rPr lang="en-US" altLang="ja-JP" sz="900" u="sng" dirty="0">
                <a:hlinkClick r:id="rId10"/>
              </a:rPr>
              <a:t>http://blog.members.co.jp/article/14475</a:t>
            </a:r>
            <a:endParaRPr lang="ja-JP" altLang="en-US" sz="900" dirty="0"/>
          </a:p>
          <a:p>
            <a:pPr>
              <a:lnSpc>
                <a:spcPct val="100000"/>
              </a:lnSpc>
              <a:spcAft>
                <a:spcPts val="0"/>
              </a:spcAft>
            </a:pPr>
            <a:r>
              <a:rPr lang="en-US" altLang="ja-JP" sz="900" dirty="0"/>
              <a:t>ORBIS  </a:t>
            </a:r>
            <a:r>
              <a:rPr lang="ja-JP" altLang="en-US" sz="900" dirty="0"/>
              <a:t>公式ホームページ　</a:t>
            </a:r>
            <a:r>
              <a:rPr lang="en-US" altLang="ja-JP" sz="900" dirty="0">
                <a:hlinkClick r:id="rId11"/>
              </a:rPr>
              <a:t>http://www.orbis.co.jp/</a:t>
            </a:r>
            <a:endParaRPr lang="en-US" altLang="ja-JP" sz="900" dirty="0"/>
          </a:p>
          <a:p>
            <a:pPr>
              <a:lnSpc>
                <a:spcPct val="100000"/>
              </a:lnSpc>
              <a:spcAft>
                <a:spcPts val="0"/>
              </a:spcAft>
            </a:pPr>
            <a:r>
              <a:rPr lang="en-US" altLang="ja-JP" sz="900" dirty="0"/>
              <a:t>KIRIN  </a:t>
            </a:r>
            <a:r>
              <a:rPr lang="en-US" altLang="ja-JP" sz="900" dirty="0" smtClean="0"/>
              <a:t> </a:t>
            </a:r>
            <a:r>
              <a:rPr lang="ja-JP" altLang="en-US" sz="900" dirty="0" smtClean="0"/>
              <a:t>公式</a:t>
            </a:r>
            <a:r>
              <a:rPr lang="ja-JP" altLang="en-US" sz="900" dirty="0"/>
              <a:t>ホームページ 　</a:t>
            </a:r>
            <a:r>
              <a:rPr lang="en-US" altLang="ja-JP" sz="900" dirty="0">
                <a:hlinkClick r:id="rId12"/>
              </a:rPr>
              <a:t>http://www.kirin.co.jp/</a:t>
            </a:r>
            <a:endParaRPr lang="en-US" altLang="ja-JP" sz="900" dirty="0"/>
          </a:p>
          <a:p>
            <a:pPr>
              <a:lnSpc>
                <a:spcPct val="100000"/>
              </a:lnSpc>
              <a:spcAft>
                <a:spcPts val="0"/>
              </a:spcAft>
            </a:pPr>
            <a:r>
              <a:rPr lang="ja-JP" altLang="en-US" sz="900" dirty="0"/>
              <a:t/>
            </a:r>
            <a:br>
              <a:rPr lang="ja-JP" altLang="en-US" sz="900" dirty="0"/>
            </a:br>
            <a:endParaRPr kumimoji="1" lang="ja-JP" altLang="en-US" sz="900" dirty="0"/>
          </a:p>
          <a:p>
            <a:r>
              <a:rPr lang="ja-JP" altLang="en-US" sz="1600" dirty="0"/>
              <a:t/>
            </a:r>
            <a:br>
              <a:rPr lang="ja-JP" altLang="en-US" sz="1600" dirty="0"/>
            </a:br>
            <a:endParaRPr kumimoji="1" lang="ja-JP" altLang="en-US" sz="1600" dirty="0"/>
          </a:p>
        </p:txBody>
      </p:sp>
      <p:sp>
        <p:nvSpPr>
          <p:cNvPr id="4" name="スライド番号プレースホルダー 3"/>
          <p:cNvSpPr>
            <a:spLocks noGrp="1"/>
          </p:cNvSpPr>
          <p:nvPr>
            <p:ph type="sldNum" idx="12"/>
          </p:nvPr>
        </p:nvSpPr>
        <p:spPr/>
        <p:txBody>
          <a:bodyPr/>
          <a:lstStyle/>
          <a:p>
            <a:pPr lvl="0"/>
            <a:fld id="{00000000-1234-1234-1234-123412341234}" type="slidenum">
              <a:rPr lang="en-US" altLang="ja" smtClean="0"/>
              <a:pPr lvl="0"/>
              <a:t>49</a:t>
            </a:fld>
            <a:endParaRPr lang="ja"/>
          </a:p>
        </p:txBody>
      </p:sp>
    </p:spTree>
    <p:extLst>
      <p:ext uri="{BB962C8B-B14F-4D97-AF65-F5344CB8AC3E}">
        <p14:creationId xmlns:p14="http://schemas.microsoft.com/office/powerpoint/2010/main" val="111529287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329742" y="411510"/>
            <a:ext cx="8520599" cy="572699"/>
          </a:xfrm>
          <a:prstGeom prst="rect">
            <a:avLst/>
          </a:prstGeom>
        </p:spPr>
        <p:txBody>
          <a:bodyPr lIns="91425" tIns="91425" rIns="91425" bIns="91425" anchor="t" anchorCtr="0">
            <a:noAutofit/>
          </a:bodyPr>
          <a:lstStyle/>
          <a:p>
            <a:pPr lvl="0">
              <a:spcBef>
                <a:spcPts val="0"/>
              </a:spcBef>
              <a:buNone/>
            </a:pPr>
            <a:r>
              <a:rPr lang="ja" dirty="0"/>
              <a:t>双方向的な対話の重要性</a:t>
            </a:r>
          </a:p>
        </p:txBody>
      </p:sp>
      <p:sp>
        <p:nvSpPr>
          <p:cNvPr id="159" name="Shape 15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5</a:t>
            </a:fld>
            <a:endParaRPr lang="ja"/>
          </a:p>
        </p:txBody>
      </p:sp>
      <p:pic>
        <p:nvPicPr>
          <p:cNvPr id="160" name="Shape 160"/>
          <p:cNvPicPr preferRelativeResize="0"/>
          <p:nvPr/>
        </p:nvPicPr>
        <p:blipFill>
          <a:blip r:embed="rId3">
            <a:alphaModFix/>
          </a:blip>
          <a:stretch>
            <a:fillRect/>
          </a:stretch>
        </p:blipFill>
        <p:spPr>
          <a:xfrm>
            <a:off x="443810" y="1118018"/>
            <a:ext cx="1504124" cy="1258974"/>
          </a:xfrm>
          <a:prstGeom prst="rect">
            <a:avLst/>
          </a:prstGeom>
          <a:noFill/>
          <a:ln>
            <a:noFill/>
          </a:ln>
        </p:spPr>
      </p:pic>
      <p:pic>
        <p:nvPicPr>
          <p:cNvPr id="161" name="Shape 161"/>
          <p:cNvPicPr preferRelativeResize="0"/>
          <p:nvPr/>
        </p:nvPicPr>
        <p:blipFill>
          <a:blip r:embed="rId4">
            <a:alphaModFix/>
          </a:blip>
          <a:stretch>
            <a:fillRect/>
          </a:stretch>
        </p:blipFill>
        <p:spPr>
          <a:xfrm>
            <a:off x="6536021" y="856695"/>
            <a:ext cx="2629658" cy="1398520"/>
          </a:xfrm>
          <a:prstGeom prst="rect">
            <a:avLst/>
          </a:prstGeom>
          <a:noFill/>
          <a:ln>
            <a:noFill/>
          </a:ln>
        </p:spPr>
      </p:pic>
      <p:sp>
        <p:nvSpPr>
          <p:cNvPr id="163" name="Shape 163"/>
          <p:cNvSpPr/>
          <p:nvPr/>
        </p:nvSpPr>
        <p:spPr>
          <a:xfrm>
            <a:off x="4004469" y="1724309"/>
            <a:ext cx="1240569" cy="346059"/>
          </a:xfrm>
          <a:prstGeom prst="lef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6" name="Shape 166"/>
          <p:cNvSpPr txBox="1"/>
          <p:nvPr/>
        </p:nvSpPr>
        <p:spPr>
          <a:xfrm>
            <a:off x="253136" y="2035309"/>
            <a:ext cx="945837" cy="521813"/>
          </a:xfrm>
          <a:prstGeom prst="rect">
            <a:avLst/>
          </a:prstGeom>
          <a:noFill/>
          <a:ln>
            <a:noFill/>
          </a:ln>
        </p:spPr>
        <p:txBody>
          <a:bodyPr lIns="91425" tIns="91425" rIns="91425" bIns="91425" anchor="t" anchorCtr="0">
            <a:noAutofit/>
          </a:bodyPr>
          <a:lstStyle/>
          <a:p>
            <a:pPr lvl="0">
              <a:spcBef>
                <a:spcPts val="0"/>
              </a:spcBef>
              <a:buNone/>
            </a:pPr>
            <a:r>
              <a:rPr lang="ja" sz="2000" dirty="0"/>
              <a:t>企業</a:t>
            </a:r>
          </a:p>
        </p:txBody>
      </p:sp>
      <p:sp>
        <p:nvSpPr>
          <p:cNvPr id="167" name="Shape 167"/>
          <p:cNvSpPr txBox="1"/>
          <p:nvPr/>
        </p:nvSpPr>
        <p:spPr>
          <a:xfrm>
            <a:off x="6660232" y="1916992"/>
            <a:ext cx="1078079" cy="460000"/>
          </a:xfrm>
          <a:prstGeom prst="rect">
            <a:avLst/>
          </a:prstGeom>
          <a:noFill/>
          <a:ln>
            <a:noFill/>
          </a:ln>
        </p:spPr>
        <p:txBody>
          <a:bodyPr lIns="91425" tIns="91425" rIns="91425" bIns="91425" anchor="t" anchorCtr="0">
            <a:noAutofit/>
          </a:bodyPr>
          <a:lstStyle/>
          <a:p>
            <a:pPr lvl="0">
              <a:spcBef>
                <a:spcPts val="0"/>
              </a:spcBef>
              <a:buNone/>
            </a:pPr>
            <a:r>
              <a:rPr lang="ja" sz="1800" dirty="0"/>
              <a:t>消費者</a:t>
            </a:r>
          </a:p>
        </p:txBody>
      </p:sp>
      <p:pic>
        <p:nvPicPr>
          <p:cNvPr id="171" name="Shape 171"/>
          <p:cNvPicPr preferRelativeResize="0"/>
          <p:nvPr/>
        </p:nvPicPr>
        <p:blipFill>
          <a:blip r:embed="rId5">
            <a:alphaModFix/>
          </a:blip>
          <a:stretch>
            <a:fillRect/>
          </a:stretch>
        </p:blipFill>
        <p:spPr>
          <a:xfrm>
            <a:off x="875497" y="2586668"/>
            <a:ext cx="1839483" cy="2412585"/>
          </a:xfrm>
          <a:prstGeom prst="rect">
            <a:avLst/>
          </a:prstGeom>
          <a:noFill/>
          <a:ln>
            <a:noFill/>
          </a:ln>
        </p:spPr>
      </p:pic>
      <p:sp>
        <p:nvSpPr>
          <p:cNvPr id="2" name="テキスト ボックス 1"/>
          <p:cNvSpPr txBox="1"/>
          <p:nvPr/>
        </p:nvSpPr>
        <p:spPr>
          <a:xfrm>
            <a:off x="5508104" y="3065952"/>
            <a:ext cx="2448272" cy="1323439"/>
          </a:xfrm>
          <a:prstGeom prst="rect">
            <a:avLst/>
          </a:prstGeom>
          <a:noFill/>
          <a:ln w="19050">
            <a:solidFill>
              <a:srgbClr val="00B0F0"/>
            </a:solidFill>
          </a:ln>
        </p:spPr>
        <p:txBody>
          <a:bodyPr wrap="square" rtlCol="0">
            <a:spAutoFit/>
          </a:bodyPr>
          <a:lstStyle/>
          <a:p>
            <a:r>
              <a:rPr kumimoji="1" lang="ja-JP" altLang="en-US" sz="1600" dirty="0" smtClean="0"/>
              <a:t>ビジネスのコンテクスト</a:t>
            </a:r>
            <a:endParaRPr kumimoji="1" lang="en-US" altLang="ja-JP" sz="1600" dirty="0" smtClean="0"/>
          </a:p>
          <a:p>
            <a:r>
              <a:rPr kumimoji="1" lang="ja-JP" altLang="en-US" sz="1600" dirty="0" smtClean="0"/>
              <a:t>ではコミュニケーション</a:t>
            </a:r>
            <a:endParaRPr kumimoji="1" lang="en-US" altLang="ja-JP" sz="1600" dirty="0" smtClean="0"/>
          </a:p>
          <a:p>
            <a:r>
              <a:rPr kumimoji="1" lang="ja-JP" altLang="en-US" sz="1600" dirty="0" smtClean="0"/>
              <a:t>に</a:t>
            </a:r>
            <a:r>
              <a:rPr kumimoji="1" lang="ja-JP" altLang="en-US" sz="1600" dirty="0" smtClean="0">
                <a:solidFill>
                  <a:srgbClr val="00B0F0"/>
                </a:solidFill>
              </a:rPr>
              <a:t>双方向の対話</a:t>
            </a:r>
            <a:r>
              <a:rPr kumimoji="1" lang="ja-JP" altLang="en-US" sz="1600" dirty="0" smtClean="0"/>
              <a:t>を含める</a:t>
            </a:r>
            <a:endParaRPr kumimoji="1" lang="en-US" altLang="ja-JP" sz="1600" dirty="0" smtClean="0"/>
          </a:p>
          <a:p>
            <a:r>
              <a:rPr kumimoji="1" lang="ja-JP" altLang="en-US" sz="1600" dirty="0" smtClean="0"/>
              <a:t>べきである。</a:t>
            </a:r>
            <a:endParaRPr kumimoji="1" lang="en-US" altLang="ja-JP" sz="1600" dirty="0" smtClean="0"/>
          </a:p>
          <a:p>
            <a:r>
              <a:rPr kumimoji="1" lang="ja-JP" altLang="en-US" sz="1600" dirty="0" smtClean="0"/>
              <a:t>（</a:t>
            </a:r>
            <a:r>
              <a:rPr kumimoji="1" lang="ja-JP" altLang="en-US" sz="1600" dirty="0" smtClean="0"/>
              <a:t>井上</a:t>
            </a:r>
            <a:r>
              <a:rPr kumimoji="1" lang="en-US" altLang="ja-JP" sz="1600" dirty="0" smtClean="0"/>
              <a:t>,2012</a:t>
            </a:r>
            <a:r>
              <a:rPr kumimoji="1" lang="ja-JP" altLang="en-US" sz="1600" dirty="0" smtClean="0"/>
              <a:t>）</a:t>
            </a:r>
            <a:endParaRPr kumimoji="1" lang="ja-JP" altLang="en-US" sz="1600" dirty="0"/>
          </a:p>
        </p:txBody>
      </p:sp>
      <p:sp>
        <p:nvSpPr>
          <p:cNvPr id="17" name="Shape 163"/>
          <p:cNvSpPr/>
          <p:nvPr/>
        </p:nvSpPr>
        <p:spPr>
          <a:xfrm rot="10800000">
            <a:off x="3285157" y="1378249"/>
            <a:ext cx="1329370" cy="346059"/>
          </a:xfrm>
          <a:prstGeom prst="leftArrow">
            <a:avLst>
              <a:gd name="adj1" fmla="val 50000"/>
              <a:gd name="adj2" fmla="val 50000"/>
            </a:avLst>
          </a:prstGeom>
          <a:solidFill>
            <a:srgbClr val="00206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 name="角丸四角形吹き出し 2"/>
          <p:cNvSpPr/>
          <p:nvPr/>
        </p:nvSpPr>
        <p:spPr>
          <a:xfrm>
            <a:off x="1795239" y="1304344"/>
            <a:ext cx="1489918" cy="612648"/>
          </a:xfrm>
          <a:prstGeom prst="wedgeRoundRectCallout">
            <a:avLst>
              <a:gd name="adj1" fmla="val -45766"/>
              <a:gd name="adj2" fmla="val 858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dirty="0" smtClean="0">
                <a:solidFill>
                  <a:schemeClr val="tx1"/>
                </a:solidFill>
              </a:rPr>
              <a:t>反応する</a:t>
            </a:r>
            <a:endParaRPr kumimoji="1" lang="en-US" altLang="ja-JP" sz="1800" dirty="0" smtClean="0">
              <a:solidFill>
                <a:schemeClr val="tx1"/>
              </a:solidFill>
            </a:endParaRPr>
          </a:p>
          <a:p>
            <a:pPr algn="ctr"/>
            <a:r>
              <a:rPr kumimoji="1" lang="ja-JP" altLang="en-US" sz="1800" dirty="0" smtClean="0">
                <a:solidFill>
                  <a:schemeClr val="tx1"/>
                </a:solidFill>
              </a:rPr>
              <a:t>（リプライ）</a:t>
            </a:r>
            <a:endParaRPr kumimoji="1" lang="ja-JP" altLang="en-US" sz="1800" dirty="0">
              <a:solidFill>
                <a:schemeClr val="tx1"/>
              </a:solidFill>
            </a:endParaRPr>
          </a:p>
        </p:txBody>
      </p:sp>
      <p:sp>
        <p:nvSpPr>
          <p:cNvPr id="8" name="角丸四角形吹き出し 7"/>
          <p:cNvSpPr/>
          <p:nvPr/>
        </p:nvSpPr>
        <p:spPr>
          <a:xfrm>
            <a:off x="5245038" y="1417985"/>
            <a:ext cx="1268694" cy="612648"/>
          </a:xfrm>
          <a:prstGeom prst="wedgeRoundRectCallout">
            <a:avLst>
              <a:gd name="adj1" fmla="val 73765"/>
              <a:gd name="adj2" fmla="val -5721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dirty="0" smtClean="0">
                <a:solidFill>
                  <a:schemeClr val="tx1"/>
                </a:solidFill>
              </a:rPr>
              <a:t>つぶやく</a:t>
            </a:r>
            <a:endParaRPr kumimoji="1" lang="ja-JP" altLang="en-US" sz="1800" dirty="0">
              <a:solidFill>
                <a:schemeClr val="tx1"/>
              </a:solidFill>
            </a:endParaRPr>
          </a:p>
        </p:txBody>
      </p:sp>
      <p:sp>
        <p:nvSpPr>
          <p:cNvPr id="10" name="雲形吹き出し 9"/>
          <p:cNvSpPr/>
          <p:nvPr/>
        </p:nvSpPr>
        <p:spPr>
          <a:xfrm>
            <a:off x="2992008" y="1087899"/>
            <a:ext cx="2640806" cy="1045538"/>
          </a:xfrm>
          <a:prstGeom prst="cloudCallout">
            <a:avLst>
              <a:gd name="adj1" fmla="val -11166"/>
              <a:gd name="adj2" fmla="val 27668"/>
            </a:avLst>
          </a:prstGeom>
          <a:solidFill>
            <a:srgbClr val="FAB0F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フラットなコミュニケーションの場の構築</a:t>
            </a:r>
            <a:endParaRPr kumimoji="1" lang="ja-JP" altLang="en-US" dirty="0">
              <a:solidFill>
                <a:schemeClr val="tx1"/>
              </a:solidFill>
            </a:endParaRPr>
          </a:p>
        </p:txBody>
      </p:sp>
      <p:sp>
        <p:nvSpPr>
          <p:cNvPr id="170" name="Shape 170"/>
          <p:cNvSpPr/>
          <p:nvPr/>
        </p:nvSpPr>
        <p:spPr>
          <a:xfrm>
            <a:off x="2843808" y="2376992"/>
            <a:ext cx="2461799" cy="2012399"/>
          </a:xfrm>
          <a:prstGeom prst="wedgeRectCallout">
            <a:avLst>
              <a:gd name="adj1" fmla="val -57317"/>
              <a:gd name="adj2" fmla="val 69494"/>
            </a:avLst>
          </a:prstGeom>
          <a:noFill/>
          <a:ln w="19050" cap="flat" cmpd="sng">
            <a:solidFill>
              <a:srgbClr val="FF0000"/>
            </a:solidFill>
            <a:prstDash val="sysDash"/>
            <a:round/>
            <a:headEnd type="none" w="med" len="med"/>
            <a:tailEnd type="none" w="med" len="med"/>
          </a:ln>
        </p:spPr>
        <p:txBody>
          <a:bodyPr lIns="91425" tIns="91425" rIns="91425" bIns="91425" anchor="ctr" anchorCtr="0">
            <a:noAutofit/>
          </a:bodyPr>
          <a:lstStyle/>
          <a:p>
            <a:pPr lvl="0" rtl="0">
              <a:lnSpc>
                <a:spcPct val="115000"/>
              </a:lnSpc>
              <a:spcBef>
                <a:spcPts val="0"/>
              </a:spcBef>
              <a:buNone/>
            </a:pPr>
            <a:r>
              <a:rPr lang="ja" dirty="0">
                <a:solidFill>
                  <a:srgbClr val="333333"/>
                </a:solidFill>
              </a:rPr>
              <a:t>ＳＮＳ「フェイスブック」に投稿された消費者の苦情に対して、企業の</a:t>
            </a:r>
            <a:r>
              <a:rPr lang="ja" dirty="0">
                <a:solidFill>
                  <a:srgbClr val="FF0000"/>
                </a:solidFill>
              </a:rPr>
              <a:t>２割が返信をしない</a:t>
            </a:r>
            <a:r>
              <a:rPr lang="ja" dirty="0">
                <a:solidFill>
                  <a:srgbClr val="333333"/>
                </a:solidFill>
              </a:rPr>
              <a:t>。これに対して、消費者の</a:t>
            </a:r>
            <a:r>
              <a:rPr lang="ja" dirty="0">
                <a:solidFill>
                  <a:srgbClr val="FF0000"/>
                </a:solidFill>
              </a:rPr>
              <a:t>６割超が「印象悪い」</a:t>
            </a:r>
            <a:r>
              <a:rPr lang="ja" dirty="0">
                <a:solidFill>
                  <a:srgbClr val="333333"/>
                </a:solidFill>
              </a:rPr>
              <a:t>と回答。</a:t>
            </a:r>
          </a:p>
          <a:p>
            <a:pPr lvl="0" rtl="0">
              <a:spcBef>
                <a:spcPts val="0"/>
              </a:spcBef>
              <a:buClr>
                <a:schemeClr val="dk1"/>
              </a:buClr>
              <a:buSzPct val="91666"/>
              <a:buFont typeface="Arial"/>
              <a:buNone/>
            </a:pPr>
            <a:r>
              <a:rPr lang="ja" sz="1200" dirty="0">
                <a:solidFill>
                  <a:schemeClr val="dk1"/>
                </a:solidFill>
              </a:rPr>
              <a:t>日経産業新聞 2012/5/18</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pic>
        <p:nvPicPr>
          <p:cNvPr id="4" name="Shape 54"/>
          <p:cNvPicPr preferRelativeResize="0"/>
          <p:nvPr/>
        </p:nvPicPr>
        <p:blipFill>
          <a:blip r:embed="rId3">
            <a:alphaModFix/>
          </a:blip>
          <a:stretch>
            <a:fillRect/>
          </a:stretch>
        </p:blipFill>
        <p:spPr>
          <a:xfrm>
            <a:off x="2217174" y="804862"/>
            <a:ext cx="4355989" cy="3533774"/>
          </a:xfrm>
          <a:prstGeom prst="rect">
            <a:avLst/>
          </a:prstGeom>
          <a:noFill/>
          <a:ln>
            <a:noFill/>
          </a:ln>
        </p:spPr>
      </p:pic>
      <p:sp>
        <p:nvSpPr>
          <p:cNvPr id="750" name="Shape 750"/>
          <p:cNvSpPr txBox="1">
            <a:spLocks noGrp="1"/>
          </p:cNvSpPr>
          <p:nvPr>
            <p:ph type="title"/>
          </p:nvPr>
        </p:nvSpPr>
        <p:spPr>
          <a:xfrm>
            <a:off x="311700" y="2150850"/>
            <a:ext cx="8520599" cy="841800"/>
          </a:xfrm>
          <a:prstGeom prst="rect">
            <a:avLst/>
          </a:prstGeom>
        </p:spPr>
        <p:txBody>
          <a:bodyPr lIns="91425" tIns="91425" rIns="91425" bIns="91425" anchor="ctr" anchorCtr="0">
            <a:noAutofit/>
          </a:bodyPr>
          <a:lstStyle/>
          <a:p>
            <a:pPr lvl="0" rtl="0">
              <a:spcBef>
                <a:spcPts val="0"/>
              </a:spcBef>
              <a:buNone/>
            </a:pPr>
            <a:r>
              <a:rPr lang="ja" dirty="0"/>
              <a:t>ご清聴ありがとう</a:t>
            </a:r>
            <a:r>
              <a:rPr lang="ja" dirty="0" smtClean="0"/>
              <a:t>ございました</a:t>
            </a:r>
            <a:r>
              <a:rPr lang="ja-JP" altLang="en-US" dirty="0" smtClean="0"/>
              <a:t>！</a:t>
            </a:r>
            <a:endParaRPr lang="ja" dirty="0"/>
          </a:p>
        </p:txBody>
      </p:sp>
      <p:sp>
        <p:nvSpPr>
          <p:cNvPr id="751" name="Shape 75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50</a:t>
            </a:fld>
            <a:endParaRPr lang="ja"/>
          </a:p>
        </p:txBody>
      </p:sp>
    </p:spTree>
    <p:extLst>
      <p:ext uri="{BB962C8B-B14F-4D97-AF65-F5344CB8AC3E}">
        <p14:creationId xmlns:p14="http://schemas.microsoft.com/office/powerpoint/2010/main" val="135523663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323528" y="340732"/>
            <a:ext cx="8520599" cy="572699"/>
          </a:xfrm>
          <a:prstGeom prst="rect">
            <a:avLst/>
          </a:prstGeom>
        </p:spPr>
        <p:txBody>
          <a:bodyPr lIns="91425" tIns="91425" rIns="91425" bIns="91425" anchor="t" anchorCtr="0">
            <a:noAutofit/>
          </a:bodyPr>
          <a:lstStyle/>
          <a:p>
            <a:pPr lvl="0" rtl="0">
              <a:spcBef>
                <a:spcPts val="0"/>
              </a:spcBef>
              <a:buNone/>
            </a:pPr>
            <a:r>
              <a:rPr lang="en-US" altLang="ja" dirty="0" smtClean="0"/>
              <a:t>SNS</a:t>
            </a:r>
            <a:r>
              <a:rPr lang="ja-JP" altLang="en-US" dirty="0" err="1" smtClean="0"/>
              <a:t>への</a:t>
            </a:r>
            <a:r>
              <a:rPr lang="ja-JP" altLang="en-US" dirty="0" smtClean="0"/>
              <a:t>参入</a:t>
            </a:r>
            <a:endParaRPr lang="ja" dirty="0"/>
          </a:p>
        </p:txBody>
      </p:sp>
      <p:sp>
        <p:nvSpPr>
          <p:cNvPr id="177" name="Shape 177"/>
          <p:cNvSpPr txBox="1">
            <a:spLocks noGrp="1"/>
          </p:cNvSpPr>
          <p:nvPr>
            <p:ph type="body" idx="1"/>
          </p:nvPr>
        </p:nvSpPr>
        <p:spPr>
          <a:xfrm>
            <a:off x="323528" y="4520408"/>
            <a:ext cx="7416824" cy="271799"/>
          </a:xfrm>
          <a:prstGeom prst="rect">
            <a:avLst/>
          </a:prstGeom>
        </p:spPr>
        <p:txBody>
          <a:bodyPr lIns="91425" tIns="91425" rIns="91425" bIns="91425" anchor="t" anchorCtr="0">
            <a:noAutofit/>
          </a:bodyPr>
          <a:lstStyle/>
          <a:p>
            <a:pPr lvl="0"/>
            <a:r>
              <a:rPr lang="ja" sz="1200" dirty="0" smtClean="0"/>
              <a:t>NTT</a:t>
            </a:r>
            <a:r>
              <a:rPr lang="ja-JP" altLang="en-US" sz="1200" dirty="0"/>
              <a:t>コミュニケーションズ</a:t>
            </a:r>
            <a:r>
              <a:rPr lang="en-US" altLang="ja-JP" sz="1200" dirty="0" smtClean="0"/>
              <a:t>『</a:t>
            </a:r>
            <a:r>
              <a:rPr lang="ja" sz="1200" dirty="0" smtClean="0"/>
              <a:t>企業</a:t>
            </a:r>
            <a:r>
              <a:rPr lang="ja" sz="1200" dirty="0"/>
              <a:t>と個人のソーシャルメディア活用</a:t>
            </a:r>
            <a:r>
              <a:rPr lang="ja" sz="1200" dirty="0" smtClean="0"/>
              <a:t>状況</a:t>
            </a:r>
            <a:r>
              <a:rPr lang="ja-JP" altLang="en-US" sz="1200" dirty="0" smtClean="0"/>
              <a:t>の調査</a:t>
            </a:r>
            <a:r>
              <a:rPr lang="en-US" altLang="ja-JP" sz="1200" dirty="0" smtClean="0"/>
              <a:t>』(</a:t>
            </a:r>
            <a:r>
              <a:rPr lang="ja" sz="1200" dirty="0" smtClean="0"/>
              <a:t>2011）</a:t>
            </a:r>
            <a:r>
              <a:rPr lang="en-US" altLang="ja" sz="1200" dirty="0">
                <a:hlinkClick r:id="rId3"/>
              </a:rPr>
              <a:t>https://</a:t>
            </a:r>
            <a:r>
              <a:rPr lang="en-US" altLang="ja" sz="1200" dirty="0" smtClean="0">
                <a:hlinkClick r:id="rId3"/>
              </a:rPr>
              <a:t>www.ntt.com/serviceinfo/monthinfo/detail/20111026a.html</a:t>
            </a:r>
            <a:endParaRPr lang="en-US" altLang="ja" sz="1200" dirty="0" smtClean="0"/>
          </a:p>
          <a:p>
            <a:pPr lvl="0"/>
            <a:endParaRPr lang="ja" sz="1200" dirty="0"/>
          </a:p>
        </p:txBody>
      </p:sp>
      <p:sp>
        <p:nvSpPr>
          <p:cNvPr id="178" name="Shape 178"/>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ltLang="ja"/>
              <a:t>6</a:t>
            </a:fld>
            <a:endParaRPr lang="ja"/>
          </a:p>
        </p:txBody>
      </p:sp>
      <p:sp>
        <p:nvSpPr>
          <p:cNvPr id="3" name="正方形/長方形 2"/>
          <p:cNvSpPr/>
          <p:nvPr/>
        </p:nvSpPr>
        <p:spPr>
          <a:xfrm>
            <a:off x="5841122" y="1719641"/>
            <a:ext cx="2880320" cy="2800767"/>
          </a:xfrm>
          <a:prstGeom prst="rect">
            <a:avLst/>
          </a:prstGeom>
          <a:ln w="28575">
            <a:solidFill>
              <a:srgbClr val="0070C0"/>
            </a:solidFill>
            <a:prstDash val="sysDash"/>
          </a:ln>
        </p:spPr>
        <p:txBody>
          <a:bodyPr wrap="square">
            <a:spAutoFit/>
          </a:bodyPr>
          <a:lstStyle/>
          <a:p>
            <a:pPr lvl="0">
              <a:spcAft>
                <a:spcPts val="1600"/>
              </a:spcAft>
            </a:pPr>
            <a:r>
              <a:rPr lang="ja" altLang="en-US" sz="1600" dirty="0"/>
              <a:t>大企業の大半</a:t>
            </a:r>
            <a:r>
              <a:rPr lang="ja" altLang="en-US" sz="1600" dirty="0" smtClean="0"/>
              <a:t>が</a:t>
            </a:r>
            <a:r>
              <a:rPr lang="en-US" altLang="ja-JP" sz="1600" dirty="0"/>
              <a:t>Facebook</a:t>
            </a:r>
            <a:r>
              <a:rPr lang="ja" altLang="en-US" sz="1600" dirty="0" smtClean="0"/>
              <a:t>など</a:t>
            </a:r>
            <a:r>
              <a:rPr lang="en-US" altLang="ja" sz="1600" dirty="0" smtClean="0"/>
              <a:t>SNS(</a:t>
            </a:r>
            <a:r>
              <a:rPr lang="ja" altLang="en-US" sz="1600" dirty="0" smtClean="0"/>
              <a:t>交流サイト</a:t>
            </a:r>
            <a:r>
              <a:rPr lang="en-US" altLang="ja" sz="1600" dirty="0" smtClean="0"/>
              <a:t>)</a:t>
            </a:r>
            <a:r>
              <a:rPr lang="ja" altLang="en-US" sz="1600" dirty="0" smtClean="0"/>
              <a:t>を</a:t>
            </a:r>
            <a:r>
              <a:rPr lang="ja" altLang="en-US" sz="1600" dirty="0"/>
              <a:t>ビジネスに活用していることが日本経済新聞社の調べで分かった。単純な新製品情報だけでなく、動画を使った広告でアピールするなど発信内容の高度化がすすんでおり、</a:t>
            </a:r>
            <a:r>
              <a:rPr lang="ja" altLang="en-US" sz="1600" u="sng" dirty="0">
                <a:solidFill>
                  <a:srgbClr val="FF9900"/>
                </a:solidFill>
              </a:rPr>
              <a:t>企業と消費者を繋ぐ重要な手段</a:t>
            </a:r>
            <a:r>
              <a:rPr lang="ja" altLang="en-US" sz="1600" dirty="0"/>
              <a:t>となっている</a:t>
            </a:r>
            <a:r>
              <a:rPr lang="ja" altLang="en-US" sz="1600" dirty="0" smtClean="0"/>
              <a:t>。                                 （</a:t>
            </a:r>
            <a:r>
              <a:rPr lang="ja" altLang="en-US" sz="1600" dirty="0"/>
              <a:t>日本経済</a:t>
            </a:r>
            <a:r>
              <a:rPr lang="ja" altLang="en-US" sz="1600" dirty="0" smtClean="0"/>
              <a:t>新聞</a:t>
            </a:r>
            <a:r>
              <a:rPr lang="en-US" altLang="ja" sz="1600" dirty="0" smtClean="0"/>
              <a:t>2015/2/21</a:t>
            </a:r>
            <a:r>
              <a:rPr lang="ja" altLang="en-US" sz="1600" dirty="0"/>
              <a:t>）</a:t>
            </a:r>
          </a:p>
        </p:txBody>
      </p:sp>
      <p:pic>
        <p:nvPicPr>
          <p:cNvPr id="181" name="Shape 181"/>
          <p:cNvPicPr preferRelativeResize="0"/>
          <p:nvPr/>
        </p:nvPicPr>
        <p:blipFill rotWithShape="1">
          <a:blip r:embed="rId4">
            <a:alphaModFix/>
          </a:blip>
          <a:srcRect l="11054" t="756" r="7738" b="7662"/>
          <a:stretch/>
        </p:blipFill>
        <p:spPr>
          <a:xfrm>
            <a:off x="107504" y="1137188"/>
            <a:ext cx="5591246" cy="3502598"/>
          </a:xfrm>
          <a:prstGeom prst="rect">
            <a:avLst/>
          </a:prstGeom>
          <a:noFill/>
          <a:ln>
            <a:noFill/>
          </a:ln>
        </p:spPr>
      </p:pic>
      <p:sp>
        <p:nvSpPr>
          <p:cNvPr id="183" name="Shape 183"/>
          <p:cNvSpPr/>
          <p:nvPr/>
        </p:nvSpPr>
        <p:spPr>
          <a:xfrm>
            <a:off x="395536" y="2984133"/>
            <a:ext cx="2372436" cy="271782"/>
          </a:xfrm>
          <a:prstGeom prst="flowChartTerminator">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2" name="Shape 182"/>
          <p:cNvSpPr/>
          <p:nvPr/>
        </p:nvSpPr>
        <p:spPr>
          <a:xfrm>
            <a:off x="1592301" y="2646522"/>
            <a:ext cx="1111265" cy="271782"/>
          </a:xfrm>
          <a:prstGeom prst="flowChartTerminator">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0" name="Shape 180"/>
          <p:cNvSpPr txBox="1"/>
          <p:nvPr/>
        </p:nvSpPr>
        <p:spPr>
          <a:xfrm>
            <a:off x="4382899" y="3795886"/>
            <a:ext cx="1940100" cy="338999"/>
          </a:xfrm>
          <a:prstGeom prst="rect">
            <a:avLst/>
          </a:prstGeom>
          <a:noFill/>
          <a:ln>
            <a:noFill/>
          </a:ln>
        </p:spPr>
        <p:txBody>
          <a:bodyPr lIns="91425" tIns="91425" rIns="91425" bIns="91425" anchor="t" anchorCtr="0">
            <a:noAutofit/>
          </a:bodyPr>
          <a:lstStyle/>
          <a:p>
            <a:pPr lvl="0" rtl="0">
              <a:spcBef>
                <a:spcPts val="0"/>
              </a:spcBef>
              <a:buNone/>
            </a:pPr>
            <a:r>
              <a:rPr lang="en-US" altLang="ja" sz="1800" dirty="0"/>
              <a:t> </a:t>
            </a:r>
            <a:r>
              <a:rPr lang="en-US" altLang="ja" sz="1800" dirty="0" smtClean="0"/>
              <a:t>  </a:t>
            </a:r>
            <a:r>
              <a:rPr lang="ja" sz="1800" dirty="0" smtClean="0"/>
              <a:t>n</a:t>
            </a:r>
            <a:r>
              <a:rPr lang="ja" sz="1800" dirty="0"/>
              <a:t>＝</a:t>
            </a:r>
            <a:r>
              <a:rPr lang="ja" sz="1800" dirty="0" smtClean="0"/>
              <a:t>303</a:t>
            </a:r>
            <a:endParaRPr lang="ja" sz="1800" dirty="0"/>
          </a:p>
        </p:txBody>
      </p:sp>
      <p:sp>
        <p:nvSpPr>
          <p:cNvPr id="184" name="Shape 184"/>
          <p:cNvSpPr/>
          <p:nvPr/>
        </p:nvSpPr>
        <p:spPr>
          <a:xfrm>
            <a:off x="4967740" y="339502"/>
            <a:ext cx="2756448" cy="1052083"/>
          </a:xfrm>
          <a:prstGeom prst="wedgeEllipseCallout">
            <a:avLst>
              <a:gd name="adj1" fmla="val -48984"/>
              <a:gd name="adj2" fmla="val 56879"/>
            </a:avLst>
          </a:prstGeom>
          <a:noFill/>
          <a:ln w="28575" cap="flat" cmpd="sng">
            <a:solidFill>
              <a:srgbClr val="F84E7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ja" sz="1600" dirty="0"/>
              <a:t>キャンペーンや販売促進以外の目的も注目されている</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311676" y="339502"/>
            <a:ext cx="8520599" cy="572699"/>
          </a:xfrm>
          <a:prstGeom prst="rect">
            <a:avLst/>
          </a:prstGeom>
          <a:ln>
            <a:noFill/>
          </a:ln>
        </p:spPr>
        <p:txBody>
          <a:bodyPr lIns="91425" tIns="91425" rIns="91425" bIns="91425" anchor="t" anchorCtr="0">
            <a:noAutofit/>
          </a:bodyPr>
          <a:lstStyle/>
          <a:p>
            <a:pPr lvl="0" rtl="0">
              <a:spcBef>
                <a:spcPts val="0"/>
              </a:spcBef>
              <a:buNone/>
            </a:pPr>
            <a:r>
              <a:rPr lang="en-US" altLang="ja" dirty="0" smtClean="0"/>
              <a:t>SNS</a:t>
            </a:r>
            <a:r>
              <a:rPr lang="ja-JP" altLang="en-US" dirty="0" smtClean="0"/>
              <a:t>効果測定の課題</a:t>
            </a:r>
            <a:endParaRPr lang="ja" dirty="0"/>
          </a:p>
        </p:txBody>
      </p:sp>
      <p:sp>
        <p:nvSpPr>
          <p:cNvPr id="190" name="Shape 190"/>
          <p:cNvSpPr txBox="1">
            <a:spLocks noGrp="1"/>
          </p:cNvSpPr>
          <p:nvPr>
            <p:ph type="body" idx="1"/>
          </p:nvPr>
        </p:nvSpPr>
        <p:spPr>
          <a:xfrm>
            <a:off x="323528" y="4515966"/>
            <a:ext cx="6322799" cy="288032"/>
          </a:xfrm>
          <a:prstGeom prst="rect">
            <a:avLst/>
          </a:prstGeom>
        </p:spPr>
        <p:txBody>
          <a:bodyPr lIns="91425" tIns="91425" rIns="91425" bIns="91425" anchor="t" anchorCtr="0">
            <a:noAutofit/>
          </a:bodyPr>
          <a:lstStyle/>
          <a:p>
            <a:pPr lvl="0"/>
            <a:r>
              <a:rPr lang="ja-JP" altLang="en-US" sz="1200" dirty="0"/>
              <a:t>　</a:t>
            </a:r>
            <a:r>
              <a:rPr lang="ja-JP" altLang="en-US" sz="1200" dirty="0" smtClean="0"/>
              <a:t>　</a:t>
            </a:r>
            <a:r>
              <a:rPr lang="ja" sz="1200" dirty="0" smtClean="0"/>
              <a:t>NTT</a:t>
            </a:r>
            <a:r>
              <a:rPr lang="ja-JP" altLang="en-US" sz="1200" dirty="0"/>
              <a:t>コミュニケーションズ</a:t>
            </a:r>
            <a:r>
              <a:rPr lang="en-US" altLang="ja-JP" sz="1200" dirty="0" smtClean="0"/>
              <a:t>『</a:t>
            </a:r>
            <a:r>
              <a:rPr lang="ja" sz="1200" dirty="0" smtClean="0"/>
              <a:t>企業</a:t>
            </a:r>
            <a:r>
              <a:rPr lang="ja" sz="1200" dirty="0"/>
              <a:t>と個人のソーシャルメディア活用</a:t>
            </a:r>
            <a:r>
              <a:rPr lang="ja" sz="1200" dirty="0" smtClean="0"/>
              <a:t>状況</a:t>
            </a:r>
            <a:r>
              <a:rPr lang="en-US" altLang="ja-JP" sz="1200" dirty="0"/>
              <a:t>』</a:t>
            </a:r>
            <a:r>
              <a:rPr lang="ja-JP" altLang="en-US" sz="1200" dirty="0" smtClean="0"/>
              <a:t>（</a:t>
            </a:r>
            <a:r>
              <a:rPr lang="ja" sz="1200" dirty="0" smtClean="0"/>
              <a:t>2011）</a:t>
            </a:r>
            <a:r>
              <a:rPr lang="ja-JP" altLang="en-US" sz="1200" dirty="0" smtClean="0"/>
              <a:t>　</a:t>
            </a:r>
            <a:endParaRPr lang="ja" sz="1200" dirty="0"/>
          </a:p>
        </p:txBody>
      </p:sp>
      <p:sp>
        <p:nvSpPr>
          <p:cNvPr id="191" name="Shape 19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ltLang="ja"/>
              <a:t>7</a:t>
            </a:fld>
            <a:endParaRPr lang="ja"/>
          </a:p>
        </p:txBody>
      </p:sp>
      <p:sp>
        <p:nvSpPr>
          <p:cNvPr id="193" name="Shape 193"/>
          <p:cNvSpPr/>
          <p:nvPr/>
        </p:nvSpPr>
        <p:spPr>
          <a:xfrm>
            <a:off x="575360" y="1601281"/>
            <a:ext cx="2412990" cy="285768"/>
          </a:xfrm>
          <a:prstGeom prst="flowChartTerminator">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94" name="Shape 194"/>
          <p:cNvSpPr/>
          <p:nvPr/>
        </p:nvSpPr>
        <p:spPr>
          <a:xfrm>
            <a:off x="5796136" y="410648"/>
            <a:ext cx="3172777" cy="1333517"/>
          </a:xfrm>
          <a:prstGeom prst="wedgeEllipseCallout">
            <a:avLst>
              <a:gd name="adj1" fmla="val -35893"/>
              <a:gd name="adj2" fmla="val 72762"/>
            </a:avLst>
          </a:prstGeom>
          <a:noFill/>
          <a:ln w="28575" cap="flat" cmpd="sng">
            <a:solidFill>
              <a:srgbClr val="F84E7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ja" sz="2000" dirty="0"/>
              <a:t>効果が</a:t>
            </a:r>
            <a:r>
              <a:rPr lang="ja" sz="2000" dirty="0" smtClean="0"/>
              <a:t>わかりにくいと感じている</a:t>
            </a:r>
            <a:endParaRPr lang="ja" sz="2000" dirty="0"/>
          </a:p>
        </p:txBody>
      </p:sp>
      <p:sp>
        <p:nvSpPr>
          <p:cNvPr id="195" name="Shape 195"/>
          <p:cNvSpPr/>
          <p:nvPr/>
        </p:nvSpPr>
        <p:spPr>
          <a:xfrm>
            <a:off x="1449489" y="2573510"/>
            <a:ext cx="1532573" cy="257904"/>
          </a:xfrm>
          <a:prstGeom prst="flowChartTerminator">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96" name="Shape 196"/>
          <p:cNvSpPr txBox="1"/>
          <p:nvPr/>
        </p:nvSpPr>
        <p:spPr>
          <a:xfrm>
            <a:off x="5004048" y="3795886"/>
            <a:ext cx="1352100" cy="572699"/>
          </a:xfrm>
          <a:prstGeom prst="rect">
            <a:avLst/>
          </a:prstGeom>
          <a:noFill/>
          <a:ln>
            <a:noFill/>
          </a:ln>
        </p:spPr>
        <p:txBody>
          <a:bodyPr lIns="91425" tIns="91425" rIns="91425" bIns="91425" anchor="t" anchorCtr="0">
            <a:noAutofit/>
          </a:bodyPr>
          <a:lstStyle/>
          <a:p>
            <a:pPr lvl="0">
              <a:spcBef>
                <a:spcPts val="0"/>
              </a:spcBef>
              <a:buNone/>
            </a:pPr>
            <a:r>
              <a:rPr lang="en-US" altLang="ja" sz="1800" dirty="0"/>
              <a:t> </a:t>
            </a:r>
            <a:r>
              <a:rPr lang="en-US" altLang="ja" sz="1800" dirty="0" smtClean="0"/>
              <a:t>    </a:t>
            </a:r>
            <a:r>
              <a:rPr lang="ja" sz="1800" dirty="0" smtClean="0"/>
              <a:t>n</a:t>
            </a:r>
            <a:r>
              <a:rPr lang="ja" sz="1800" dirty="0"/>
              <a:t>=</a:t>
            </a:r>
            <a:r>
              <a:rPr lang="ja" sz="1800" dirty="0" smtClean="0"/>
              <a:t>300</a:t>
            </a:r>
            <a:endParaRPr lang="ja" sz="1800" dirty="0"/>
          </a:p>
        </p:txBody>
      </p:sp>
      <p:sp>
        <p:nvSpPr>
          <p:cNvPr id="2" name="正方形/長方形 1"/>
          <p:cNvSpPr/>
          <p:nvPr/>
        </p:nvSpPr>
        <p:spPr>
          <a:xfrm>
            <a:off x="6454351" y="2090189"/>
            <a:ext cx="2304256" cy="2513509"/>
          </a:xfrm>
          <a:prstGeom prst="rect">
            <a:avLst/>
          </a:prstGeom>
          <a:ln w="28575">
            <a:solidFill>
              <a:srgbClr val="0070C0"/>
            </a:solidFill>
            <a:prstDash val="dash"/>
          </a:ln>
        </p:spPr>
        <p:txBody>
          <a:bodyPr wrap="square">
            <a:spAutoFit/>
          </a:bodyPr>
          <a:lstStyle/>
          <a:p>
            <a:pPr lvl="0">
              <a:spcAft>
                <a:spcPts val="1600"/>
              </a:spcAft>
            </a:pPr>
            <a:r>
              <a:rPr lang="ja" altLang="ja-JP" sz="1600" dirty="0"/>
              <a:t>ソーシャルメディア活用の成果を報告する際、「ファン数が増えました」「いいね！がたくさん付きました」ではもはや通用しないだろう</a:t>
            </a:r>
            <a:r>
              <a:rPr lang="ja" altLang="ja-JP" sz="1600" dirty="0" smtClean="0"/>
              <a:t>。</a:t>
            </a:r>
            <a:endParaRPr lang="en-US" altLang="ja" sz="1600" dirty="0" smtClean="0"/>
          </a:p>
          <a:p>
            <a:pPr lvl="0">
              <a:spcAft>
                <a:spcPts val="1600"/>
              </a:spcAft>
            </a:pPr>
            <a:r>
              <a:rPr lang="ja" altLang="ja-JP" sz="1600" dirty="0" smtClean="0"/>
              <a:t>（</a:t>
            </a:r>
            <a:r>
              <a:rPr lang="ja" altLang="ja-JP" sz="1600" dirty="0"/>
              <a:t>日経</a:t>
            </a:r>
            <a:r>
              <a:rPr lang="ja" altLang="ja-JP" sz="1600" dirty="0" smtClean="0"/>
              <a:t>デジタルマーケティング2015</a:t>
            </a:r>
            <a:r>
              <a:rPr lang="ja" altLang="ja-JP" sz="1600" dirty="0"/>
              <a:t>/2/20）</a:t>
            </a:r>
          </a:p>
        </p:txBody>
      </p:sp>
      <p:sp>
        <p:nvSpPr>
          <p:cNvPr id="3" name="テキスト ボックス 2"/>
          <p:cNvSpPr txBox="1"/>
          <p:nvPr/>
        </p:nvSpPr>
        <p:spPr>
          <a:xfrm>
            <a:off x="683568" y="4742824"/>
            <a:ext cx="5904656" cy="523220"/>
          </a:xfrm>
          <a:prstGeom prst="rect">
            <a:avLst/>
          </a:prstGeom>
          <a:noFill/>
        </p:spPr>
        <p:txBody>
          <a:bodyPr wrap="square" rtlCol="0">
            <a:spAutoFit/>
          </a:bodyPr>
          <a:lstStyle/>
          <a:p>
            <a:pPr lvl="0"/>
            <a:r>
              <a:rPr lang="en-US" altLang="ja" dirty="0">
                <a:hlinkClick r:id="rId3"/>
              </a:rPr>
              <a:t>https://</a:t>
            </a:r>
            <a:r>
              <a:rPr lang="en-US" altLang="ja" dirty="0" smtClean="0">
                <a:hlinkClick r:id="rId3"/>
              </a:rPr>
              <a:t>www.ntt.com/serviceinfo/monthinfo/detail/20111026a.html</a:t>
            </a:r>
            <a:endParaRPr lang="en-US" altLang="ja" dirty="0" smtClean="0"/>
          </a:p>
          <a:p>
            <a:pPr lvl="0"/>
            <a:endParaRPr lang="en-US" altLang="ja" dirty="0" smtClean="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52809"/>
            <a:ext cx="5964807" cy="3450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5" name="Shape 9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ltLang="ja"/>
              <a:t>8</a:t>
            </a:fld>
            <a:endParaRPr lang="ja"/>
          </a:p>
        </p:txBody>
      </p:sp>
      <p:sp>
        <p:nvSpPr>
          <p:cNvPr id="96" name="Shape 96"/>
          <p:cNvSpPr txBox="1"/>
          <p:nvPr/>
        </p:nvSpPr>
        <p:spPr>
          <a:xfrm>
            <a:off x="545757" y="339502"/>
            <a:ext cx="5600399" cy="653400"/>
          </a:xfrm>
          <a:prstGeom prst="rect">
            <a:avLst/>
          </a:prstGeom>
          <a:noFill/>
          <a:ln>
            <a:noFill/>
          </a:ln>
        </p:spPr>
        <p:txBody>
          <a:bodyPr lIns="91425" tIns="91425" rIns="91425" bIns="91425" anchor="t" anchorCtr="0">
            <a:noAutofit/>
          </a:bodyPr>
          <a:lstStyle/>
          <a:p>
            <a:pPr lvl="0">
              <a:spcBef>
                <a:spcPts val="0"/>
              </a:spcBef>
              <a:buNone/>
            </a:pPr>
            <a:r>
              <a:rPr lang="ja" sz="3000" dirty="0"/>
              <a:t>企業の</a:t>
            </a:r>
            <a:r>
              <a:rPr lang="ja" sz="3000" dirty="0" smtClean="0"/>
              <a:t>SNS</a:t>
            </a:r>
            <a:r>
              <a:rPr lang="ja-JP" altLang="en-US" sz="3000" dirty="0"/>
              <a:t>活用</a:t>
            </a:r>
            <a:r>
              <a:rPr lang="ja-JP" altLang="en-US" sz="3000" dirty="0" smtClean="0"/>
              <a:t>率</a:t>
            </a:r>
            <a:endParaRPr lang="ja" sz="3000" dirty="0"/>
          </a:p>
        </p:txBody>
      </p:sp>
      <p:sp>
        <p:nvSpPr>
          <p:cNvPr id="97" name="Shape 97"/>
          <p:cNvSpPr txBox="1"/>
          <p:nvPr/>
        </p:nvSpPr>
        <p:spPr>
          <a:xfrm>
            <a:off x="944793" y="4512304"/>
            <a:ext cx="6249681" cy="393600"/>
          </a:xfrm>
          <a:prstGeom prst="rect">
            <a:avLst/>
          </a:prstGeom>
          <a:noFill/>
          <a:ln>
            <a:noFill/>
          </a:ln>
        </p:spPr>
        <p:txBody>
          <a:bodyPr lIns="91425" tIns="91425" rIns="91425" bIns="91425" anchor="t" anchorCtr="0">
            <a:noAutofit/>
          </a:bodyPr>
          <a:lstStyle/>
          <a:p>
            <a:pPr lvl="0">
              <a:spcBef>
                <a:spcPts val="0"/>
              </a:spcBef>
              <a:buNone/>
            </a:pPr>
            <a:r>
              <a:rPr lang="en-US" altLang="ja" dirty="0" smtClean="0"/>
              <a:t> </a:t>
            </a:r>
            <a:r>
              <a:rPr lang="ja" sz="1200" dirty="0" smtClean="0"/>
              <a:t>NTTコムリサーチ</a:t>
            </a:r>
            <a:r>
              <a:rPr lang="en-US" altLang="ja-JP" sz="1200" dirty="0" smtClean="0"/>
              <a:t>『</a:t>
            </a:r>
            <a:r>
              <a:rPr lang="ja" sz="1200" dirty="0" smtClean="0"/>
              <a:t>企業におけるソーシャルメディア活用</a:t>
            </a:r>
            <a:r>
              <a:rPr lang="en-US" altLang="ja-JP" sz="1200" dirty="0" smtClean="0"/>
              <a:t>』(</a:t>
            </a:r>
            <a:r>
              <a:rPr lang="ja" sz="1200" dirty="0" smtClean="0"/>
              <a:t>201</a:t>
            </a:r>
            <a:r>
              <a:rPr lang="en-US" altLang="ja-JP" sz="1200" dirty="0" smtClean="0"/>
              <a:t>4</a:t>
            </a:r>
            <a:r>
              <a:rPr lang="ja" sz="1200" dirty="0" smtClean="0"/>
              <a:t>）</a:t>
            </a:r>
            <a:endParaRPr lang="en-US" altLang="ja" sz="1200" dirty="0" smtClean="0"/>
          </a:p>
          <a:p>
            <a:pPr lvl="0">
              <a:spcBef>
                <a:spcPts val="0"/>
              </a:spcBef>
              <a:buNone/>
            </a:pPr>
            <a:endParaRPr lang="ja" sz="1200" dirty="0"/>
          </a:p>
        </p:txBody>
      </p:sp>
      <p:sp>
        <p:nvSpPr>
          <p:cNvPr id="98" name="Shape 98"/>
          <p:cNvSpPr/>
          <p:nvPr/>
        </p:nvSpPr>
        <p:spPr>
          <a:xfrm>
            <a:off x="5283819" y="1563638"/>
            <a:ext cx="3292199" cy="1527300"/>
          </a:xfrm>
          <a:prstGeom prst="rect">
            <a:avLst/>
          </a:prstGeom>
          <a:noFill/>
          <a:ln w="28575" cap="flat" cmpd="sng">
            <a:solidFill>
              <a:srgbClr val="4A86E8"/>
            </a:solidFill>
            <a:prstDash val="dot"/>
            <a:round/>
            <a:headEnd type="none" w="med" len="med"/>
            <a:tailEnd type="none" w="med" len="med"/>
          </a:ln>
        </p:spPr>
        <p:txBody>
          <a:bodyPr lIns="91425" tIns="91425" rIns="91425" bIns="91425" anchor="ctr" anchorCtr="0">
            <a:noAutofit/>
          </a:bodyPr>
          <a:lstStyle/>
          <a:p>
            <a:pPr lvl="0">
              <a:spcBef>
                <a:spcPts val="0"/>
              </a:spcBef>
              <a:buClr>
                <a:schemeClr val="dk1"/>
              </a:buClr>
              <a:buFont typeface="Arial"/>
              <a:buNone/>
            </a:pPr>
            <a:r>
              <a:rPr lang="ja" dirty="0">
                <a:solidFill>
                  <a:schemeClr val="dk1"/>
                </a:solidFill>
              </a:rPr>
              <a:t>1000人以上の大企業では、Facebookの活用率は７割にのぼった。Twitterの活用率も約６割となり、大企業になるほどソーシャルメディア活用率は高くなる。</a:t>
            </a:r>
          </a:p>
        </p:txBody>
      </p:sp>
      <p:pic>
        <p:nvPicPr>
          <p:cNvPr id="99" name="Shape 99"/>
          <p:cNvPicPr preferRelativeResize="0"/>
          <p:nvPr/>
        </p:nvPicPr>
        <p:blipFill rotWithShape="1">
          <a:blip r:embed="rId3">
            <a:alphaModFix/>
          </a:blip>
          <a:srcRect t="6831" r="22360"/>
          <a:stretch/>
        </p:blipFill>
        <p:spPr>
          <a:xfrm>
            <a:off x="577036" y="1179493"/>
            <a:ext cx="4427775" cy="3400564"/>
          </a:xfrm>
          <a:prstGeom prst="rect">
            <a:avLst/>
          </a:prstGeom>
          <a:noFill/>
          <a:ln>
            <a:noFill/>
          </a:ln>
        </p:spPr>
      </p:pic>
      <p:pic>
        <p:nvPicPr>
          <p:cNvPr id="100" name="Shape 100"/>
          <p:cNvPicPr preferRelativeResize="0"/>
          <p:nvPr/>
        </p:nvPicPr>
        <p:blipFill>
          <a:blip r:embed="rId4">
            <a:alphaModFix/>
          </a:blip>
          <a:stretch>
            <a:fillRect/>
          </a:stretch>
        </p:blipFill>
        <p:spPr>
          <a:xfrm>
            <a:off x="820825" y="2921193"/>
            <a:ext cx="548699" cy="710382"/>
          </a:xfrm>
          <a:prstGeom prst="rect">
            <a:avLst/>
          </a:prstGeom>
          <a:noFill/>
          <a:ln>
            <a:noFill/>
          </a:ln>
        </p:spPr>
      </p:pic>
      <p:sp>
        <p:nvSpPr>
          <p:cNvPr id="101" name="Shape 101"/>
          <p:cNvSpPr/>
          <p:nvPr/>
        </p:nvSpPr>
        <p:spPr>
          <a:xfrm rot="2736145">
            <a:off x="775978" y="3838034"/>
            <a:ext cx="383343" cy="912854"/>
          </a:xfrm>
          <a:prstGeom prst="ellipse">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3" name="Shape 103"/>
          <p:cNvSpPr/>
          <p:nvPr/>
        </p:nvSpPr>
        <p:spPr>
          <a:xfrm>
            <a:off x="1058875" y="1804312"/>
            <a:ext cx="486300" cy="204000"/>
          </a:xfrm>
          <a:prstGeom prst="ellipse">
            <a:avLst/>
          </a:prstGeom>
          <a:noFill/>
          <a:ln w="2857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307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8447" t="39445" r="599" b="39445"/>
          <a:stretch/>
        </p:blipFill>
        <p:spPr bwMode="auto">
          <a:xfrm>
            <a:off x="5258058" y="3276384"/>
            <a:ext cx="1753957" cy="1124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円/楕円 1"/>
          <p:cNvSpPr/>
          <p:nvPr/>
        </p:nvSpPr>
        <p:spPr>
          <a:xfrm>
            <a:off x="1619672" y="1470812"/>
            <a:ext cx="457200" cy="13459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081594" y="4733963"/>
            <a:ext cx="4176464" cy="276999"/>
          </a:xfrm>
          <a:prstGeom prst="rect">
            <a:avLst/>
          </a:prstGeom>
          <a:noFill/>
        </p:spPr>
        <p:txBody>
          <a:bodyPr wrap="square" rtlCol="0">
            <a:spAutoFit/>
          </a:bodyPr>
          <a:lstStyle/>
          <a:p>
            <a:r>
              <a:rPr kumimoji="1" lang="en-US" altLang="ja-JP" sz="1200" dirty="0"/>
              <a:t>http://research.nttcoms.com/database/data/001902</a:t>
            </a:r>
            <a:r>
              <a:rPr kumimoji="1" lang="en-US" altLang="ja-JP" sz="1200" dirty="0" smtClean="0"/>
              <a:t>/</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7494"/>
            <a:ext cx="8520599" cy="572699"/>
          </a:xfrm>
        </p:spPr>
        <p:txBody>
          <a:bodyPr/>
          <a:lstStyle/>
          <a:p>
            <a:r>
              <a:rPr kumimoji="1" lang="ja-JP" altLang="en-US" dirty="0" smtClean="0"/>
              <a:t>なぜ</a:t>
            </a:r>
            <a:r>
              <a:rPr kumimoji="1" lang="en-US" altLang="ja-JP" dirty="0" smtClean="0"/>
              <a:t>Twitter</a:t>
            </a:r>
            <a:r>
              <a:rPr kumimoji="1" lang="ja-JP" altLang="en-US" dirty="0" smtClean="0"/>
              <a:t>に注目するのか</a:t>
            </a:r>
            <a:endParaRPr kumimoji="1" lang="ja-JP" altLang="en-US" dirty="0"/>
          </a:p>
        </p:txBody>
      </p:sp>
      <p:sp>
        <p:nvSpPr>
          <p:cNvPr id="3" name="テキスト プレースホルダー 2"/>
          <p:cNvSpPr>
            <a:spLocks noGrp="1"/>
          </p:cNvSpPr>
          <p:nvPr>
            <p:ph type="body" idx="1"/>
          </p:nvPr>
        </p:nvSpPr>
        <p:spPr>
          <a:xfrm>
            <a:off x="3446537" y="1275606"/>
            <a:ext cx="5184576" cy="1224136"/>
          </a:xfrm>
          <a:ln w="19050">
            <a:solidFill>
              <a:srgbClr val="00B0F0"/>
            </a:solidFill>
            <a:prstDash val="dash"/>
          </a:ln>
        </p:spPr>
        <p:txBody>
          <a:bodyPr/>
          <a:lstStyle/>
          <a:p>
            <a:r>
              <a:rPr lang="ja-JP" altLang="en-US" sz="1600" dirty="0"/>
              <a:t>デジタルマーケティングエージェンシーである</a:t>
            </a:r>
            <a:r>
              <a:rPr lang="en-US" altLang="ja-JP" sz="1600" dirty="0"/>
              <a:t>Zeta Interactive</a:t>
            </a:r>
            <a:r>
              <a:rPr lang="ja-JP" altLang="en-US" sz="1600" dirty="0"/>
              <a:t>社の調べによると、最も</a:t>
            </a:r>
            <a:r>
              <a:rPr lang="ja-JP" altLang="en-US" sz="1600" u="sng" dirty="0">
                <a:solidFill>
                  <a:schemeClr val="tx1"/>
                </a:solidFill>
              </a:rPr>
              <a:t>情報の拡散力が高かったの</a:t>
            </a:r>
            <a:r>
              <a:rPr lang="ja-JP" altLang="en-US" sz="1600" u="sng" dirty="0" smtClean="0">
                <a:solidFill>
                  <a:schemeClr val="tx1"/>
                </a:solidFill>
              </a:rPr>
              <a:t>は</a:t>
            </a:r>
            <a:r>
              <a:rPr lang="en-US" altLang="ja-JP" sz="1600" u="sng" dirty="0" smtClean="0">
                <a:solidFill>
                  <a:schemeClr val="tx1"/>
                </a:solidFill>
              </a:rPr>
              <a:t>Twitter</a:t>
            </a:r>
            <a:r>
              <a:rPr lang="ja-JP" altLang="en-US" sz="1600" dirty="0"/>
              <a:t>でした</a:t>
            </a:r>
            <a:r>
              <a:rPr lang="ja-JP" altLang="en-US" sz="1600" dirty="0" smtClean="0"/>
              <a:t>。　　　　　　　　　　　</a:t>
            </a:r>
            <a:r>
              <a:rPr lang="ja-JP" altLang="en-US" sz="1100" dirty="0" smtClean="0"/>
              <a:t>（</a:t>
            </a:r>
            <a:r>
              <a:rPr lang="en-US" altLang="ja-JP" sz="1100" dirty="0" err="1" smtClean="0"/>
              <a:t>SMMLab</a:t>
            </a:r>
            <a:r>
              <a:rPr lang="ja-JP" altLang="en-US" sz="1100" dirty="0" smtClean="0"/>
              <a:t>「注目すべき４つのソーシャル</a:t>
            </a:r>
            <a:r>
              <a:rPr lang="en-US" altLang="ja-JP" sz="1100" dirty="0" smtClean="0"/>
              <a:t>CRM</a:t>
            </a:r>
            <a:r>
              <a:rPr lang="ja-JP" altLang="en-US" sz="1100" dirty="0" smtClean="0"/>
              <a:t>関連サービス」</a:t>
            </a:r>
            <a:r>
              <a:rPr lang="en-US" altLang="ja-JP" sz="1100" dirty="0" smtClean="0"/>
              <a:t>2011</a:t>
            </a:r>
            <a:r>
              <a:rPr lang="ja-JP" altLang="en-US" sz="1100" dirty="0" smtClean="0"/>
              <a:t>）</a:t>
            </a:r>
            <a:r>
              <a:rPr lang="ja-JP" altLang="en-US" sz="1100" dirty="0"/>
              <a:t/>
            </a:r>
            <a:br>
              <a:rPr lang="ja-JP" altLang="en-US" sz="1100" dirty="0"/>
            </a:br>
            <a:endParaRPr kumimoji="1" lang="ja-JP" altLang="en-US" sz="1600" dirty="0"/>
          </a:p>
        </p:txBody>
      </p:sp>
      <p:sp>
        <p:nvSpPr>
          <p:cNvPr id="4" name="スライド番号プレースホルダー 3"/>
          <p:cNvSpPr>
            <a:spLocks noGrp="1"/>
          </p:cNvSpPr>
          <p:nvPr>
            <p:ph type="sldNum" idx="12"/>
          </p:nvPr>
        </p:nvSpPr>
        <p:spPr/>
        <p:txBody>
          <a:bodyPr/>
          <a:lstStyle/>
          <a:p>
            <a:pPr lvl="0" rtl="0">
              <a:spcBef>
                <a:spcPts val="0"/>
              </a:spcBef>
              <a:buNone/>
            </a:pPr>
            <a:fld id="{00000000-1234-1234-1234-123412341234}" type="slidenum">
              <a:rPr lang="en-US" altLang="ja" smtClean="0"/>
              <a:t>9</a:t>
            </a:fld>
            <a:endParaRPr lang="ja"/>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50" t="1510" r="62406" b="11592"/>
          <a:stretch/>
        </p:blipFill>
        <p:spPr bwMode="auto">
          <a:xfrm>
            <a:off x="609600" y="933450"/>
            <a:ext cx="2436540" cy="392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円/楕円 4"/>
          <p:cNvSpPr/>
          <p:nvPr/>
        </p:nvSpPr>
        <p:spPr>
          <a:xfrm>
            <a:off x="1331640" y="3662722"/>
            <a:ext cx="855247" cy="698376"/>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2248651" y="3662722"/>
            <a:ext cx="797489" cy="698376"/>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7" name="テキスト ボックス 6"/>
          <p:cNvSpPr txBox="1"/>
          <p:nvPr/>
        </p:nvSpPr>
        <p:spPr>
          <a:xfrm>
            <a:off x="3419872" y="2715766"/>
            <a:ext cx="5112568" cy="1449692"/>
          </a:xfrm>
          <a:prstGeom prst="rect">
            <a:avLst/>
          </a:prstGeom>
          <a:noFill/>
          <a:ln w="19050">
            <a:solidFill>
              <a:srgbClr val="0070C0"/>
            </a:solidFill>
            <a:prstDash val="dash"/>
          </a:ln>
        </p:spPr>
        <p:txBody>
          <a:bodyPr wrap="square" rtlCol="0">
            <a:spAutoFit/>
          </a:bodyPr>
          <a:lstStyle/>
          <a:p>
            <a:pPr lvl="0">
              <a:lnSpc>
                <a:spcPct val="115000"/>
              </a:lnSpc>
              <a:spcAft>
                <a:spcPts val="1600"/>
              </a:spcAft>
              <a:buClr>
                <a:srgbClr val="595959"/>
              </a:buClr>
              <a:buSzPct val="100000"/>
            </a:pPr>
            <a:r>
              <a:rPr lang="ja-JP" altLang="en-US" sz="1600" dirty="0">
                <a:solidFill>
                  <a:srgbClr val="595959"/>
                </a:solidFill>
              </a:rPr>
              <a:t>これまでもブログを中心にソーシャルメディア上に投稿される消費者の不満はあるにはあったのですが、その規模（量）やスピードがツイッターの登場で飛躍的にアップしました</a:t>
            </a:r>
            <a:r>
              <a:rPr lang="ja-JP" altLang="en-US" sz="1600" dirty="0" smtClean="0">
                <a:solidFill>
                  <a:srgbClr val="595959"/>
                </a:solidFill>
              </a:rPr>
              <a:t>。　　　　　　　　　　　　　　</a:t>
            </a:r>
            <a:r>
              <a:rPr lang="ja-JP" altLang="en-US" sz="1100" dirty="0" smtClean="0">
                <a:solidFill>
                  <a:srgbClr val="595959"/>
                </a:solidFill>
              </a:rPr>
              <a:t>（</a:t>
            </a:r>
            <a:r>
              <a:rPr lang="en-US" altLang="ja-JP" sz="1100" dirty="0" smtClean="0">
                <a:solidFill>
                  <a:srgbClr val="595959"/>
                </a:solidFill>
              </a:rPr>
              <a:t>『Twitter</a:t>
            </a:r>
            <a:r>
              <a:rPr lang="ja-JP" altLang="en-US" sz="1100" dirty="0" smtClean="0">
                <a:solidFill>
                  <a:srgbClr val="595959"/>
                </a:solidFill>
              </a:rPr>
              <a:t>アクティブサポート入門</a:t>
            </a:r>
            <a:r>
              <a:rPr lang="en-US" altLang="ja-JP" sz="1100" dirty="0" smtClean="0">
                <a:solidFill>
                  <a:srgbClr val="595959"/>
                </a:solidFill>
              </a:rPr>
              <a:t>』</a:t>
            </a:r>
            <a:r>
              <a:rPr lang="ja-JP" altLang="en-US" sz="1100" dirty="0" smtClean="0">
                <a:solidFill>
                  <a:srgbClr val="595959"/>
                </a:solidFill>
              </a:rPr>
              <a:t>河野武</a:t>
            </a:r>
            <a:r>
              <a:rPr lang="en-US" altLang="ja-JP" sz="1100" dirty="0" smtClean="0">
                <a:solidFill>
                  <a:srgbClr val="595959"/>
                </a:solidFill>
              </a:rPr>
              <a:t>,2011</a:t>
            </a:r>
            <a:r>
              <a:rPr lang="ja-JP" altLang="en-US" sz="1100" dirty="0" smtClean="0">
                <a:solidFill>
                  <a:srgbClr val="595959"/>
                </a:solidFill>
              </a:rPr>
              <a:t>）</a:t>
            </a:r>
            <a:endParaRPr kumimoji="1" lang="ja-JP" altLang="en-US" dirty="0">
              <a:solidFill>
                <a:srgbClr val="595959"/>
              </a:solidFill>
            </a:endParaRPr>
          </a:p>
        </p:txBody>
      </p:sp>
    </p:spTree>
    <p:extLst>
      <p:ext uri="{BB962C8B-B14F-4D97-AF65-F5344CB8AC3E}">
        <p14:creationId xmlns:p14="http://schemas.microsoft.com/office/powerpoint/2010/main" val="401109136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752</TotalTime>
  <Words>3632</Words>
  <Application>Microsoft Macintosh PowerPoint</Application>
  <PresentationFormat>画面に合わせる (16:9)</PresentationFormat>
  <Paragraphs>542</Paragraphs>
  <Slides>50</Slides>
  <Notes>44</Notes>
  <HiddenSlides>0</HiddenSlides>
  <MMClips>0</MMClips>
  <ScaleCrop>false</ScaleCrop>
  <HeadingPairs>
    <vt:vector size="4" baseType="variant">
      <vt:variant>
        <vt:lpstr>テーマ</vt:lpstr>
      </vt:variant>
      <vt:variant>
        <vt:i4>1</vt:i4>
      </vt:variant>
      <vt:variant>
        <vt:lpstr>スライド タイトル</vt:lpstr>
      </vt:variant>
      <vt:variant>
        <vt:i4>50</vt:i4>
      </vt:variant>
    </vt:vector>
  </HeadingPairs>
  <TitlesOfParts>
    <vt:vector size="51" baseType="lpstr">
      <vt:lpstr>simple-light-2</vt:lpstr>
      <vt:lpstr>企業のSNS活用による 関係性構築の研究</vt:lpstr>
      <vt:lpstr>目次</vt:lpstr>
      <vt:lpstr>SNS </vt:lpstr>
      <vt:lpstr>企業のSNS活用方法の変化</vt:lpstr>
      <vt:lpstr>双方向的な対話の重要性</vt:lpstr>
      <vt:lpstr>SNSへの参入</vt:lpstr>
      <vt:lpstr>SNS効果測定の課題</vt:lpstr>
      <vt:lpstr>PowerPoint プレゼンテーション</vt:lpstr>
      <vt:lpstr>なぜTwitterに注目するのか</vt:lpstr>
      <vt:lpstr>企業のTwitter運用の多様性</vt:lpstr>
      <vt:lpstr>Twitter効果測定の課題</vt:lpstr>
      <vt:lpstr>2.問題意識</vt:lpstr>
      <vt:lpstr>企業のTwitterに対する消費者の好印象の違い</vt:lpstr>
      <vt:lpstr>アクティブサポートとは</vt:lpstr>
      <vt:lpstr>アクティブサポートの目的</vt:lpstr>
      <vt:lpstr>アクティブサポート事例①</vt:lpstr>
      <vt:lpstr>アクティブサポート事例②</vt:lpstr>
      <vt:lpstr>企業の担当者への調査 </vt:lpstr>
      <vt:lpstr>ツイート内容に対する消費者分類</vt:lpstr>
      <vt:lpstr>3.研究目的</vt:lpstr>
      <vt:lpstr>PowerPoint プレゼンテーション</vt:lpstr>
      <vt:lpstr>関係性構築とは</vt:lpstr>
      <vt:lpstr>PowerPoint プレゼンテーション</vt:lpstr>
      <vt:lpstr>多次元的コミットメントモデルの考え方</vt:lpstr>
      <vt:lpstr>コミットメントの分類</vt:lpstr>
      <vt:lpstr>コミットメントの接近的要素</vt:lpstr>
      <vt:lpstr>企業のTwitterにおけるコミットメントの当てはまり</vt:lpstr>
      <vt:lpstr>PowerPoint プレゼンテーション</vt:lpstr>
      <vt:lpstr>感情と情報処理方略</vt:lpstr>
      <vt:lpstr>感情状態とコミットメント形成の関連性の考察</vt:lpstr>
      <vt:lpstr>仮説１</vt:lpstr>
      <vt:lpstr>仮説２</vt:lpstr>
      <vt:lpstr>PowerPoint プレゼンテーション</vt:lpstr>
      <vt:lpstr>調査概要</vt:lpstr>
      <vt:lpstr>質問紙　感情操作の方法   </vt:lpstr>
      <vt:lpstr>検証方法</vt:lpstr>
      <vt:lpstr> 検証 仮説１</vt:lpstr>
      <vt:lpstr>検証方法</vt:lpstr>
      <vt:lpstr>検証 仮説２</vt:lpstr>
      <vt:lpstr>追加調査</vt:lpstr>
      <vt:lpstr>検証１ 計算的コミットメントと先行要素の重回帰分析</vt:lpstr>
      <vt:lpstr>検証１ 感情的コミットメントの先行要素の重回帰分析</vt:lpstr>
      <vt:lpstr>検証１　先行要素のｔ検定</vt:lpstr>
      <vt:lpstr>仮説２が棄却された原因</vt:lpstr>
      <vt:lpstr>PowerPoint プレゼンテーション</vt:lpstr>
      <vt:lpstr>学術的インプリケーション</vt:lpstr>
      <vt:lpstr>実務的インプリケーション</vt:lpstr>
      <vt:lpstr>本研究の限界と課題</vt:lpstr>
      <vt:lpstr>参考文献</vt:lpstr>
      <vt:lpstr>ご清聴ありがとうございました！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企業のSNS活用による 関係性構築の研究</dc:title>
  <dc:creator>SAKI FJITA</dc:creator>
  <cp:lastModifiedBy>土谷 理紗</cp:lastModifiedBy>
  <cp:revision>75</cp:revision>
  <dcterms:modified xsi:type="dcterms:W3CDTF">2015-12-19T07:32:35Z</dcterms:modified>
</cp:coreProperties>
</file>